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7"/>
  </p:notesMasterIdLst>
  <p:sldIdLst>
    <p:sldId id="308" r:id="rId2"/>
    <p:sldId id="309" r:id="rId3"/>
    <p:sldId id="311" r:id="rId4"/>
    <p:sldId id="312" r:id="rId5"/>
    <p:sldId id="313" r:id="rId6"/>
    <p:sldId id="256" r:id="rId7"/>
    <p:sldId id="260" r:id="rId8"/>
    <p:sldId id="307" r:id="rId9"/>
    <p:sldId id="269" r:id="rId10"/>
    <p:sldId id="270" r:id="rId11"/>
    <p:sldId id="271" r:id="rId12"/>
    <p:sldId id="272" r:id="rId13"/>
    <p:sldId id="278" r:id="rId14"/>
    <p:sldId id="276" r:id="rId15"/>
    <p:sldId id="280" r:id="rId16"/>
    <p:sldId id="279" r:id="rId17"/>
    <p:sldId id="277" r:id="rId18"/>
    <p:sldId id="284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303" r:id="rId27"/>
    <p:sldId id="304" r:id="rId28"/>
    <p:sldId id="305" r:id="rId29"/>
    <p:sldId id="306" r:id="rId30"/>
    <p:sldId id="281" r:id="rId31"/>
    <p:sldId id="275" r:id="rId32"/>
    <p:sldId id="290" r:id="rId33"/>
    <p:sldId id="291" r:id="rId34"/>
    <p:sldId id="292" r:id="rId35"/>
    <p:sldId id="274" r:id="rId36"/>
    <p:sldId id="273" r:id="rId37"/>
    <p:sldId id="297" r:id="rId38"/>
    <p:sldId id="298" r:id="rId39"/>
    <p:sldId id="299" r:id="rId40"/>
    <p:sldId id="296" r:id="rId41"/>
    <p:sldId id="300" r:id="rId42"/>
    <p:sldId id="301" r:id="rId43"/>
    <p:sldId id="302" r:id="rId44"/>
    <p:sldId id="295" r:id="rId45"/>
    <p:sldId id="263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Fira Sans" panose="020B0503050000020004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Wingdings 3" panose="05040102010807070707" pitchFamily="18" charset="2"/>
      <p:regular r:id="rId6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21.10.2024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21.10.2024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21.10.2024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21.10.2024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mp.info/en/windows/" TargetMode="External"/><Relationship Id="rId2" Type="http://schemas.openxmlformats.org/officeDocument/2006/relationships/hyperlink" Target="https://www.apachefriends.org/ru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spanel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etbrains.com/ru-ru/phpstor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pecialist.ru/course/eichtml-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pecialist.ru/course/vem-v" TargetMode="External"/><Relationship Id="rId4" Type="http://schemas.openxmlformats.org/officeDocument/2006/relationships/hyperlink" Target="https://www.specialist.ru/course/oprveb-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p.net/manual/ru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ru/ref.strings.php" TargetMode="External"/><Relationship Id="rId2" Type="http://schemas.openxmlformats.org/officeDocument/2006/relationships/hyperlink" Target="https://www.php.net/manual/ru/refs.database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hp.net/manual/ru/funcref.php" TargetMode="External"/><Relationship Id="rId4" Type="http://schemas.openxmlformats.org/officeDocument/2006/relationships/hyperlink" Target="https://www.php.net/manual/ru/book.pcre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F326E-2AEE-0C6C-0500-B5053F5B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660EDF4-2370-1ED2-1BE1-4FDA9993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  <a:r>
              <a:rPr lang="ru-RU" dirty="0"/>
              <a:t> и веб-сервер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ED8D012-17CC-C31D-7FE9-628BD73F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AA3579-E1A9-21BD-00C1-77B1BDAC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5" y="1072019"/>
            <a:ext cx="9739007" cy="5545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982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233B-34D8-260D-6C2F-158544141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7A05558F-29B7-F314-F4AE-39E540F3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62754"/>
            <a:ext cx="9360000" cy="1328014"/>
          </a:xfrm>
        </p:spPr>
        <p:txBody>
          <a:bodyPr/>
          <a:lstStyle/>
          <a:p>
            <a:r>
              <a:rPr lang="ru-RU" dirty="0"/>
              <a:t>Более комплексная картина взаимодействия клиента и сервера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14CA2F9-9794-ABE8-9A9F-8CB14ED2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C4019F-6FB1-B6C9-C576-9EFCEB3C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2" y="1560584"/>
            <a:ext cx="10035349" cy="5057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853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E500D-ED47-0C84-4D7B-E5876EDE3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C206F04-1776-1681-BF2E-EBF323F4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8" y="149971"/>
            <a:ext cx="9689602" cy="916829"/>
          </a:xfrm>
        </p:spPr>
        <p:txBody>
          <a:bodyPr/>
          <a:lstStyle/>
          <a:p>
            <a:r>
              <a:rPr lang="ru-RU" dirty="0"/>
              <a:t>Локальная разработка на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1A565F8-898D-8736-5E66-8C88D079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42B3595D-DB9C-7972-A09B-8979B3359A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656818"/>
            <a:ext cx="9360000" cy="3960812"/>
          </a:xfrm>
        </p:spPr>
        <p:txBody>
          <a:bodyPr/>
          <a:lstStyle/>
          <a:p>
            <a:r>
              <a:rPr lang="en-US" dirty="0">
                <a:latin typeface="+mn-lt"/>
                <a:hlinkClick r:id="rId2"/>
              </a:rPr>
              <a:t>XAMPP</a:t>
            </a:r>
            <a:r>
              <a:rPr lang="en-US" dirty="0">
                <a:latin typeface="+mn-lt"/>
              </a:rPr>
              <a:t> – </a:t>
            </a:r>
            <a:r>
              <a:rPr lang="ru-RU" dirty="0">
                <a:latin typeface="+mn-lt"/>
              </a:rPr>
              <a:t>кроссплатформенный, полностью бесплатный и простой в установке дистрибутив Apache, содержащий </a:t>
            </a:r>
            <a:r>
              <a:rPr lang="ru-RU" dirty="0" err="1">
                <a:latin typeface="+mn-lt"/>
              </a:rPr>
              <a:t>MariaDB</a:t>
            </a:r>
            <a:r>
              <a:rPr lang="ru-RU" dirty="0">
                <a:latin typeface="+mn-lt"/>
              </a:rPr>
              <a:t>, PHP и Perl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  <a:p>
            <a:r>
              <a:rPr lang="en-US" dirty="0">
                <a:latin typeface="+mn-lt"/>
                <a:hlinkClick r:id="rId3"/>
              </a:rPr>
              <a:t>MAMP</a:t>
            </a:r>
            <a:r>
              <a:rPr lang="en-US" dirty="0">
                <a:latin typeface="+mn-lt"/>
              </a:rPr>
              <a:t> – </a:t>
            </a:r>
            <a:r>
              <a:rPr lang="ru-RU" dirty="0">
                <a:latin typeface="+mn-lt"/>
              </a:rPr>
              <a:t>аналогичная сборка ПО, в первую очередь оптимизирована под </a:t>
            </a:r>
            <a:r>
              <a:rPr lang="en-US" b="0" i="0" dirty="0">
                <a:solidFill>
                  <a:srgbClr val="1B2B4C"/>
                </a:solidFill>
                <a:effectLst/>
                <a:latin typeface="+mn-lt"/>
              </a:rPr>
              <a:t>Macintosh</a:t>
            </a:r>
            <a:endParaRPr lang="ru-RU" dirty="0">
              <a:solidFill>
                <a:srgbClr val="1B2B4C"/>
              </a:solidFill>
              <a:latin typeface="+mn-lt"/>
            </a:endParaRPr>
          </a:p>
          <a:p>
            <a:endParaRPr lang="ru-RU" dirty="0">
              <a:solidFill>
                <a:srgbClr val="1B2B4C"/>
              </a:solidFill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Open Server</a:t>
            </a:r>
            <a:r>
              <a:rPr lang="en-US" dirty="0">
                <a:latin typeface="+mn-lt"/>
              </a:rPr>
              <a:t> - </a:t>
            </a:r>
            <a:r>
              <a:rPr lang="ru-RU" dirty="0">
                <a:latin typeface="+mn-lt"/>
              </a:rPr>
              <a:t>это портативная программная среда, созданная специально для веб-разработчиков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0EA51-BF2D-3DFF-2838-AB9CE6F61389}"/>
              </a:ext>
            </a:extLst>
          </p:cNvPr>
          <p:cNvSpPr txBox="1"/>
          <p:nvPr/>
        </p:nvSpPr>
        <p:spPr>
          <a:xfrm>
            <a:off x="376518" y="1166243"/>
            <a:ext cx="961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Чтобы не вести разработку на реальном веб-сервере, часто используют локальную установку. Для этого есть популярные наборы специальных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67746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47D6-4223-B6A7-CA8C-433402DA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229971E-C4FC-0DF6-D0FC-170026C8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8" y="149971"/>
            <a:ext cx="9689602" cy="916829"/>
          </a:xfrm>
        </p:spPr>
        <p:txBody>
          <a:bodyPr/>
          <a:lstStyle/>
          <a:p>
            <a:r>
              <a:rPr lang="ru-RU" dirty="0"/>
              <a:t>Текстовые редакторы для работы с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5BABCFC-C764-CC75-5354-86A6590A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DD382A7-A0D8-9A95-F685-2267B91FB0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656818"/>
            <a:ext cx="9360000" cy="3960812"/>
          </a:xfrm>
        </p:spPr>
        <p:txBody>
          <a:bodyPr/>
          <a:lstStyle/>
          <a:p>
            <a:r>
              <a:rPr lang="en-US" dirty="0">
                <a:solidFill>
                  <a:srgbClr val="1B2B4C"/>
                </a:solidFill>
                <a:latin typeface="+mn-lt"/>
                <a:hlinkClick r:id="rId2"/>
              </a:rPr>
              <a:t>Notepad++</a:t>
            </a:r>
            <a:r>
              <a:rPr lang="en-US" dirty="0">
                <a:solidFill>
                  <a:srgbClr val="1B2B4C"/>
                </a:solidFill>
                <a:latin typeface="+mn-lt"/>
              </a:rPr>
              <a:t> - </a:t>
            </a:r>
            <a:r>
              <a:rPr lang="ru-RU" dirty="0">
                <a:solidFill>
                  <a:srgbClr val="1B2B4C"/>
                </a:solidFill>
                <a:latin typeface="+mn-lt"/>
              </a:rPr>
              <a:t>это бесплатный редактор исходного кода и замена Блокноту, поддерживающая несколько языков.</a:t>
            </a:r>
            <a:endParaRPr lang="en-US" dirty="0">
              <a:solidFill>
                <a:srgbClr val="1B2B4C"/>
              </a:solidFill>
              <a:latin typeface="+mn-lt"/>
            </a:endParaRPr>
          </a:p>
          <a:p>
            <a:pPr marL="0" indent="0">
              <a:buNone/>
            </a:pPr>
            <a:endParaRPr lang="ru-RU" dirty="0">
              <a:solidFill>
                <a:srgbClr val="1B2B4C"/>
              </a:solidFill>
              <a:latin typeface="+mn-lt"/>
            </a:endParaRPr>
          </a:p>
          <a:p>
            <a:r>
              <a:rPr lang="en-US" dirty="0">
                <a:latin typeface="+mn-lt"/>
                <a:hlinkClick r:id="rId3"/>
              </a:rPr>
              <a:t>Visual Studio Code</a:t>
            </a:r>
            <a:r>
              <a:rPr lang="en-US" dirty="0">
                <a:latin typeface="+mn-lt"/>
              </a:rPr>
              <a:t> - </a:t>
            </a:r>
            <a:r>
              <a:rPr lang="ru-RU" dirty="0">
                <a:latin typeface="+mn-lt"/>
              </a:rPr>
              <a:t>это легкий, но мощный редактор исходного кода, который работает на вашем рабочем столе и доступен для Windows, </a:t>
            </a:r>
            <a:r>
              <a:rPr lang="ru-RU" dirty="0" err="1">
                <a:latin typeface="+mn-lt"/>
              </a:rPr>
              <a:t>macOS</a:t>
            </a:r>
            <a:r>
              <a:rPr lang="ru-RU" dirty="0">
                <a:latin typeface="+mn-lt"/>
              </a:rPr>
              <a:t> и Linux.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  <a:hlinkClick r:id="rId4"/>
              </a:rPr>
              <a:t>PhpStorm</a:t>
            </a:r>
            <a:r>
              <a:rPr lang="en-US" dirty="0">
                <a:latin typeface="+mn-lt"/>
              </a:rPr>
              <a:t> - </a:t>
            </a:r>
            <a:r>
              <a:rPr lang="ru-RU" dirty="0">
                <a:latin typeface="+mn-lt"/>
              </a:rPr>
              <a:t>коммерческая кросс-платформенная интегрированная среда разработки для PHP. Разрабатывается компанией </a:t>
            </a:r>
            <a:r>
              <a:rPr lang="ru-RU" dirty="0" err="1">
                <a:latin typeface="+mn-lt"/>
              </a:rPr>
              <a:t>JetBrains</a:t>
            </a:r>
            <a:r>
              <a:rPr lang="ru-RU" dirty="0">
                <a:latin typeface="+mn-lt"/>
              </a:rPr>
              <a:t> на основе платформы </a:t>
            </a:r>
            <a:r>
              <a:rPr lang="ru-RU" dirty="0" err="1">
                <a:latin typeface="+mn-lt"/>
              </a:rPr>
              <a:t>IntelliJ</a:t>
            </a:r>
            <a:r>
              <a:rPr lang="ru-RU" dirty="0">
                <a:latin typeface="+mn-lt"/>
              </a:rPr>
              <a:t> IDEA.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C6DA9-0E66-7DF0-E928-D23AC18FF33E}"/>
              </a:ext>
            </a:extLst>
          </p:cNvPr>
          <p:cNvSpPr txBox="1"/>
          <p:nvPr/>
        </p:nvSpPr>
        <p:spPr>
          <a:xfrm>
            <a:off x="376518" y="1166243"/>
            <a:ext cx="961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Существует огромное количество текстовых редакторов для написания кода. Вы можете выбрать любой понравившийся. Ниже самые популярные</a:t>
            </a:r>
          </a:p>
        </p:txBody>
      </p:sp>
    </p:spTree>
    <p:extLst>
      <p:ext uri="{BB962C8B-B14F-4D97-AF65-F5344CB8AC3E}">
        <p14:creationId xmlns:p14="http://schemas.microsoft.com/office/powerpoint/2010/main" val="427389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AAE1E-ADFF-995A-ED1F-C79D16FF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3A5774B-29B6-4C2E-F447-315C6B4D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Переменные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A1FDC2D-EA09-F760-2364-C6567E39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D1A89-3D8E-AB7E-F9EA-5E337B701143}"/>
              </a:ext>
            </a:extLst>
          </p:cNvPr>
          <p:cNvSpPr txBox="1"/>
          <p:nvPr/>
        </p:nvSpPr>
        <p:spPr>
          <a:xfrm>
            <a:off x="272081" y="1865129"/>
            <a:ext cx="4597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263238"/>
                </a:solidFill>
              </a:rPr>
              <a:t>Переменные похожи на </a:t>
            </a:r>
            <a:endParaRPr lang="en-US" sz="2400" dirty="0">
              <a:solidFill>
                <a:srgbClr val="263238"/>
              </a:solidFill>
            </a:endParaRPr>
          </a:p>
          <a:p>
            <a:r>
              <a:rPr lang="ru-RU" sz="2400" dirty="0">
                <a:solidFill>
                  <a:srgbClr val="263238"/>
                </a:solidFill>
              </a:rPr>
              <a:t>«Именованные контейнеры»</a:t>
            </a:r>
          </a:p>
          <a:p>
            <a:r>
              <a:rPr lang="ru-RU" sz="2400" dirty="0">
                <a:solidFill>
                  <a:srgbClr val="263238"/>
                </a:solidFill>
              </a:rPr>
              <a:t>для значений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B2739-BCE1-562C-B3FF-A4260C19DD5A}"/>
              </a:ext>
            </a:extLst>
          </p:cNvPr>
          <p:cNvSpPr txBox="1"/>
          <p:nvPr/>
        </p:nvSpPr>
        <p:spPr>
          <a:xfrm>
            <a:off x="272081" y="3927027"/>
            <a:ext cx="43268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263238"/>
                </a:solidFill>
              </a:rPr>
              <a:t>Мы можем сохранить значение</a:t>
            </a:r>
          </a:p>
          <a:p>
            <a:r>
              <a:rPr lang="ru-RU" sz="2000" dirty="0">
                <a:solidFill>
                  <a:srgbClr val="263238"/>
                </a:solidFill>
              </a:rPr>
              <a:t>и дать ему название, а еще…</a:t>
            </a:r>
          </a:p>
          <a:p>
            <a:endParaRPr lang="ru-RU" sz="2000" dirty="0">
              <a:solidFill>
                <a:srgbClr val="263238"/>
              </a:solidFill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263238"/>
                </a:solidFill>
              </a:rPr>
              <a:t>использовать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263238"/>
                </a:solidFill>
              </a:rPr>
              <a:t>изменить значение позже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263238"/>
                </a:solidFill>
              </a:rPr>
              <a:t>удалить переменную</a:t>
            </a:r>
          </a:p>
        </p:txBody>
      </p:sp>
      <p:sp>
        <p:nvSpPr>
          <p:cNvPr id="6" name="Скругленный прямоугольник 4">
            <a:extLst>
              <a:ext uri="{FF2B5EF4-FFF2-40B4-BE49-F238E27FC236}">
                <a16:creationId xmlns:a16="http://schemas.microsoft.com/office/drawing/2014/main" id="{60F4EDCF-5038-96E7-3299-EDD58284117D}"/>
              </a:ext>
            </a:extLst>
          </p:cNvPr>
          <p:cNvSpPr/>
          <p:nvPr/>
        </p:nvSpPr>
        <p:spPr>
          <a:xfrm>
            <a:off x="4869815" y="1775012"/>
            <a:ext cx="5771291" cy="4304030"/>
          </a:xfrm>
          <a:prstGeom prst="roundRect">
            <a:avLst>
              <a:gd name="adj" fmla="val 2349"/>
            </a:avLst>
          </a:prstGeom>
          <a:solidFill>
            <a:srgbClr val="3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98EFF1-587E-FA58-39F8-062C8833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820" y="2465294"/>
            <a:ext cx="5191436" cy="33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8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934AB-0242-6804-406B-363228C79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88D422CF-2B07-A0C8-38EC-218D613AC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именования переменных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42D0F97-66D7-9799-6DD0-B0FB0F5D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E8461950-8F3A-8BB7-B087-0E0027166F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/>
              <a:t>Переменные в PHP представлены знаком доллара с последующим именем переменной.</a:t>
            </a:r>
            <a:endParaRPr lang="en-US" dirty="0"/>
          </a:p>
          <a:p>
            <a:r>
              <a:rPr lang="ru-RU" dirty="0"/>
              <a:t>Имя переменной чувствительно к регистру.</a:t>
            </a:r>
            <a:endParaRPr lang="en-US" dirty="0"/>
          </a:p>
          <a:p>
            <a:r>
              <a:rPr lang="ru-RU" dirty="0"/>
              <a:t>Правильное имя переменной должно начинаться с буквы или символа подчёркивания и состоять из букв, цифр и символов подчёркивания в любом количестве</a:t>
            </a:r>
            <a:r>
              <a:rPr lang="en-US" dirty="0"/>
              <a:t>.</a:t>
            </a:r>
          </a:p>
          <a:p>
            <a:r>
              <a:rPr lang="ru-RU" dirty="0"/>
              <a:t>В названии переменной не должно быть кириллицы.</a:t>
            </a:r>
          </a:p>
          <a:p>
            <a:r>
              <a:rPr lang="ru-RU" dirty="0"/>
              <a:t>Название переменной не должно быть написано транслитом</a:t>
            </a:r>
          </a:p>
          <a:p>
            <a:r>
              <a:rPr lang="ru-RU" dirty="0"/>
              <a:t>По названию переменной должно быть понятно, что за значения там будут храниться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974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758AB-607C-8982-4179-CB337802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FA671A6B-0B01-A49B-32C5-E3091FC7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Синтаксис объявления переменных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B4B3326-D4B5-3C83-C6BF-E4AD360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8E1F5-E3C5-6AE2-7C7A-F7E7369EEE41}"/>
              </a:ext>
            </a:extLst>
          </p:cNvPr>
          <p:cNvSpPr txBox="1"/>
          <p:nvPr/>
        </p:nvSpPr>
        <p:spPr>
          <a:xfrm>
            <a:off x="272080" y="1865129"/>
            <a:ext cx="935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63238"/>
                </a:solidFill>
              </a:rPr>
              <a:t>Корректные имена переменных: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169CC-A4E8-7471-3029-D0F9B0BA3E29}"/>
              </a:ext>
            </a:extLst>
          </p:cNvPr>
          <p:cNvSpPr txBox="1"/>
          <p:nvPr/>
        </p:nvSpPr>
        <p:spPr>
          <a:xfrm>
            <a:off x="370691" y="2326794"/>
            <a:ext cx="935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$age, $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user_name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, $login, $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news_title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, $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user_pass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, $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is_admin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5250C-3CE3-D4A3-F4FF-86141ECEFB70}"/>
              </a:ext>
            </a:extLst>
          </p:cNvPr>
          <p:cNvSpPr txBox="1"/>
          <p:nvPr/>
        </p:nvSpPr>
        <p:spPr>
          <a:xfrm>
            <a:off x="272079" y="3707428"/>
            <a:ext cx="935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63238"/>
                </a:solidFill>
              </a:rPr>
              <a:t>Некорректные имена переменных: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A51F0-6763-68B7-FDA4-37AC6037D814}"/>
              </a:ext>
            </a:extLst>
          </p:cNvPr>
          <p:cNvSpPr txBox="1"/>
          <p:nvPr/>
        </p:nvSpPr>
        <p:spPr>
          <a:xfrm>
            <a:off x="370691" y="4399926"/>
            <a:ext cx="1012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$15, login, $4apples, $user-data, $a, $x, $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возраст,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$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knopka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, $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peremennaya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01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D0E0-EED0-C37D-1180-DA3CBC96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D181CD5-AE60-897C-32C3-923E5FB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Открывающие и закрывающие теги PHP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3AC59F8-42E1-A06D-1087-BCD4D1F5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B0181-E20A-492E-C68A-E00905628301}"/>
              </a:ext>
            </a:extLst>
          </p:cNvPr>
          <p:cNvSpPr txBox="1"/>
          <p:nvPr/>
        </p:nvSpPr>
        <p:spPr>
          <a:xfrm>
            <a:off x="442410" y="1488611"/>
            <a:ext cx="935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63238"/>
                </a:solidFill>
              </a:rPr>
              <a:t>Когда PHP обрабатывает файл, он ищет открывающие и закрывающие теги, такие как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&lt;?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</a:rPr>
              <a:t>php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rgbClr val="263238"/>
                </a:solidFill>
              </a:rPr>
              <a:t>и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?&gt;.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A12E5-EFA9-D713-4030-8197BE459B36}"/>
              </a:ext>
            </a:extLst>
          </p:cNvPr>
          <p:cNvSpPr txBox="1"/>
          <p:nvPr/>
        </p:nvSpPr>
        <p:spPr>
          <a:xfrm>
            <a:off x="442409" y="2510587"/>
            <a:ext cx="9875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Эти теги</a:t>
            </a:r>
            <a:r>
              <a:rPr lang="ru-RU" sz="2400" b="0" i="0" dirty="0">
                <a:solidFill>
                  <a:srgbClr val="333333"/>
                </a:solidFill>
                <a:effectLst/>
              </a:rPr>
              <a:t> указывают PHP, когда начинать и заканчивать обработку кода между ними. </a:t>
            </a:r>
            <a:r>
              <a:rPr lang="ru-RU" sz="2400" dirty="0">
                <a:solidFill>
                  <a:srgbClr val="333333"/>
                </a:solidFill>
              </a:rPr>
              <a:t>Вне этих тегов текст игнорируется интерпретатором </a:t>
            </a:r>
            <a:r>
              <a:rPr lang="en-US" sz="2400" dirty="0">
                <a:solidFill>
                  <a:srgbClr val="333333"/>
                </a:solidFill>
              </a:rPr>
              <a:t>PHP</a:t>
            </a:r>
            <a:r>
              <a:rPr lang="ru-RU" sz="2400" dirty="0">
                <a:solidFill>
                  <a:srgbClr val="333333"/>
                </a:solidFill>
              </a:rPr>
              <a:t>.</a:t>
            </a:r>
            <a:endParaRPr lang="ru-RU" sz="2400" dirty="0">
              <a:solidFill>
                <a:srgbClr val="26323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1ABF4-9DDB-9E2C-9222-604B86C193CD}"/>
              </a:ext>
            </a:extLst>
          </p:cNvPr>
          <p:cNvSpPr txBox="1"/>
          <p:nvPr/>
        </p:nvSpPr>
        <p:spPr>
          <a:xfrm>
            <a:off x="442409" y="3901895"/>
            <a:ext cx="10162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PHP включает в себя короткий </a:t>
            </a:r>
            <a:r>
              <a:rPr lang="ru-RU" sz="2400" dirty="0" err="1">
                <a:solidFill>
                  <a:srgbClr val="333333"/>
                </a:solidFill>
              </a:rPr>
              <a:t>echo</a:t>
            </a:r>
            <a:r>
              <a:rPr lang="ru-RU" sz="2400" dirty="0">
                <a:solidFill>
                  <a:srgbClr val="333333"/>
                </a:solidFill>
              </a:rPr>
              <a:t>-тег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&lt;?=</a:t>
            </a:r>
            <a:r>
              <a:rPr lang="ru-RU" sz="2400" dirty="0">
                <a:solidFill>
                  <a:srgbClr val="333333"/>
                </a:solidFill>
              </a:rPr>
              <a:t>, который является сокращением для более многословного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&lt;?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</a:rPr>
              <a:t>php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</a:rPr>
              <a:t>echo</a:t>
            </a:r>
            <a:r>
              <a:rPr lang="ru-RU" sz="2400" dirty="0">
                <a:solidFill>
                  <a:srgbClr val="333333"/>
                </a:solidFill>
              </a:rPr>
              <a:t>.</a:t>
            </a:r>
            <a:endParaRPr lang="ru-RU" sz="2400" dirty="0">
              <a:solidFill>
                <a:srgbClr val="26323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5DD96-FA61-D13B-EE99-A08460D9CD73}"/>
              </a:ext>
            </a:extLst>
          </p:cNvPr>
          <p:cNvSpPr txBox="1"/>
          <p:nvPr/>
        </p:nvSpPr>
        <p:spPr>
          <a:xfrm>
            <a:off x="442409" y="4923871"/>
            <a:ext cx="10162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Короткие теги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&lt;? </a:t>
            </a:r>
            <a:r>
              <a:rPr lang="ru-RU" sz="2400" dirty="0">
                <a:solidFill>
                  <a:srgbClr val="263238"/>
                </a:solidFill>
              </a:rPr>
              <a:t>и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</a:rPr>
              <a:t>?&gt; </a:t>
            </a:r>
            <a:r>
              <a:rPr lang="ru-RU" sz="2400" dirty="0">
                <a:solidFill>
                  <a:srgbClr val="333333"/>
                </a:solidFill>
              </a:rPr>
              <a:t>доступны по умолчанию, но их можно отключить, поэтому использовать их не рекомендуется.</a:t>
            </a:r>
            <a:endParaRPr lang="ru-RU" sz="2400" dirty="0">
              <a:solidFill>
                <a:srgbClr val="2632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41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692AD-ECB8-6126-1681-EBF5C1B1C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2427D51-DD9D-D123-F524-A8FECA0F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Первый скрипт на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9AA4591-0EA2-9F1A-BE5A-F6B81DF2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4E3ABF-43EC-6226-9DA9-CC7180E9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05" y="2275985"/>
            <a:ext cx="105537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5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1293B-DDE9-F7F7-8B94-33BA4311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339E97FB-16DC-1B0F-3CA0-25B42AE3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Простые (скалярные) типы данных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9B8B38D-AE93-9AAB-C2CC-DCBBB584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BC22F07F-13AB-934E-3DA0-525FB39553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444405"/>
            <a:ext cx="9360000" cy="3118907"/>
          </a:xfrm>
        </p:spPr>
        <p:txBody>
          <a:bodyPr/>
          <a:lstStyle/>
          <a:p>
            <a:r>
              <a:rPr lang="ru-RU" dirty="0"/>
              <a:t>Целые числа (</a:t>
            </a:r>
            <a:r>
              <a:rPr lang="en-US" dirty="0"/>
              <a:t>int, integer</a:t>
            </a:r>
            <a:r>
              <a:rPr lang="ru-RU" dirty="0"/>
              <a:t>)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b="0" i="0" dirty="0">
                <a:effectLst/>
                <a:latin typeface="Fira Sans" panose="020B0503050000020004" pitchFamily="34" charset="0"/>
              </a:rPr>
              <a:t>Числа с плавающей точкой</a:t>
            </a:r>
            <a:r>
              <a:rPr lang="en-US" b="0" i="0" dirty="0">
                <a:effectLst/>
                <a:latin typeface="Fira Sans" panose="020B0503050000020004" pitchFamily="34" charset="0"/>
              </a:rPr>
              <a:t> (</a:t>
            </a:r>
            <a:r>
              <a:rPr lang="en-US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float, double</a:t>
            </a:r>
            <a:r>
              <a:rPr lang="en-US" b="0" i="0" dirty="0">
                <a:effectLst/>
                <a:latin typeface="Fira Sans" panose="020B0503050000020004" pitchFamily="34" charset="0"/>
              </a:rPr>
              <a:t>)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ru-RU" b="0" i="0" dirty="0">
                <a:effectLst/>
                <a:latin typeface="Fira Sans" panose="020B0503050000020004" pitchFamily="34" charset="0"/>
              </a:rPr>
              <a:t>Строки</a:t>
            </a:r>
            <a:r>
              <a:rPr lang="en-US" b="0" i="0" dirty="0">
                <a:effectLst/>
                <a:latin typeface="Fira Sans" panose="020B0503050000020004" pitchFamily="34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(string)</a:t>
            </a:r>
          </a:p>
          <a:p>
            <a:endParaRPr lang="en-US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r>
              <a:rPr lang="ru-RU" dirty="0">
                <a:solidFill>
                  <a:srgbClr val="333333"/>
                </a:solidFill>
                <a:latin typeface="Fira Sans" panose="020B0503050000020004" pitchFamily="34" charset="0"/>
              </a:rPr>
              <a:t>Логические значения (</a:t>
            </a:r>
            <a:r>
              <a:rPr lang="en-US" dirty="0">
                <a:solidFill>
                  <a:srgbClr val="333333"/>
                </a:solidFill>
                <a:latin typeface="Fira Sans" panose="020B0503050000020004" pitchFamily="34" charset="0"/>
              </a:rPr>
              <a:t>bool</a:t>
            </a:r>
            <a:r>
              <a:rPr lang="ru-RU" dirty="0">
                <a:solidFill>
                  <a:srgbClr val="333333"/>
                </a:solidFill>
                <a:latin typeface="Fira Sans" panose="020B0503050000020004" pitchFamily="34" charset="0"/>
              </a:rPr>
              <a:t>)</a:t>
            </a:r>
            <a:endParaRPr lang="en-US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endParaRPr lang="ru-RU" b="0" i="0" dirty="0">
              <a:effectLst/>
              <a:latin typeface="Fira Sans" panose="020B0503050000020004" pitchFamily="34" charset="0"/>
            </a:endParaRPr>
          </a:p>
          <a:p>
            <a:endParaRPr lang="ru-RU" b="0" i="0" dirty="0">
              <a:effectLst/>
              <a:latin typeface="Fira Sans" panose="020B0503050000020004" pitchFamily="34" charset="0"/>
            </a:endParaRP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35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1260000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/>
        </p:nvGraphicFramePr>
        <p:xfrm>
          <a:off x="1322120" y="1735637"/>
          <a:ext cx="8128000" cy="41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798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520202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Введение в </a:t>
                      </a:r>
                      <a:r>
                        <a:rPr lang="en-US" dirty="0"/>
                        <a:t>PHP 8</a:t>
                      </a:r>
                      <a:endParaRPr lang="ru-RU" dirty="0"/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Управляющие конструкции</a:t>
                      </a: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foreach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работы с функциями</a:t>
                      </a:r>
                      <a:endParaRPr lang="en-US" dirty="0"/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Пользовательские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встроенные функции, аргументы…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Веб-концепция </a:t>
                      </a:r>
                      <a:r>
                        <a:rPr lang="en-US" dirty="0"/>
                        <a:t>PHP</a:t>
                      </a:r>
                      <a:endParaRPr lang="ru-RU" dirty="0"/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Протокол </a:t>
                      </a:r>
                      <a:r>
                        <a:rPr lang="en-US" sz="1400" b="0" i="1" dirty="0">
                          <a:solidFill>
                            <a:schemeClr val="accent2"/>
                          </a:solidFill>
                        </a:rPr>
                        <a:t>HTTP, </a:t>
                      </a:r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методы запроса, обработка форм, сессии…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Практическая работа </a:t>
                      </a:r>
                      <a:r>
                        <a:rPr lang="en-US" dirty="0"/>
                        <a:t>PHP </a:t>
                      </a:r>
                      <a:r>
                        <a:rPr lang="ru-RU" dirty="0"/>
                        <a:t>с базами данных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Теория РБД, методы работы с БД через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PHP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Самостоятельные занятия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706120" y="119252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i="0" dirty="0">
                <a:effectLst/>
                <a:latin typeface="+mj-lt"/>
              </a:rPr>
              <a:t>Программа проводится по самому последнему и актуальному релизу PHP 8.3</a:t>
            </a:r>
            <a:endParaRPr lang="ru-RU" sz="16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22E6D-B344-7299-B3EB-8DE3317E7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466808D0-39D9-DF4E-5265-D2D4CC79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121844"/>
          </a:xfrm>
        </p:spPr>
        <p:txBody>
          <a:bodyPr/>
          <a:lstStyle/>
          <a:p>
            <a:r>
              <a:rPr lang="ru-RU" dirty="0"/>
              <a:t>Целые числа (</a:t>
            </a:r>
            <a:r>
              <a:rPr lang="en-US" dirty="0"/>
              <a:t>int, integer</a:t>
            </a:r>
            <a:r>
              <a:rPr lang="ru-RU" dirty="0"/>
              <a:t>)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B1CC3B2-D782-84DF-DDB0-EC24AB10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F299B661-9019-BC6A-2AED-0F5A4E6C80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1495264"/>
            <a:ext cx="9360000" cy="74317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Целые числа (</a:t>
            </a:r>
            <a:r>
              <a:rPr lang="ru-RU" dirty="0" err="1"/>
              <a:t>int</a:t>
            </a:r>
            <a:r>
              <a:rPr lang="ru-RU" dirty="0"/>
              <a:t>) могут быть указаны различных системах счисления. Для задания отрицательных целых (</a:t>
            </a:r>
            <a:r>
              <a:rPr lang="ru-RU" dirty="0" err="1"/>
              <a:t>int</a:t>
            </a:r>
            <a:r>
              <a:rPr lang="ru-RU" dirty="0"/>
              <a:t>) используют оператор отрицания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EA32E4C0-4525-7B12-4FC5-2595E97A4988}"/>
              </a:ext>
            </a:extLst>
          </p:cNvPr>
          <p:cNvSpPr txBox="1">
            <a:spLocks/>
          </p:cNvSpPr>
          <p:nvPr/>
        </p:nvSpPr>
        <p:spPr>
          <a:xfrm>
            <a:off x="706120" y="2442981"/>
            <a:ext cx="9360000" cy="743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dirty="0"/>
              <a:t>Этот тип данных нужен для работы с целочисленными значениями, такими как возраст, номер дома, почтовый индекс, различные идентификаторы</a:t>
            </a:r>
            <a:r>
              <a:rPr lang="en-US" dirty="0"/>
              <a:t>…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C065B3-33AB-D8D3-A7A1-70C8EB9B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671844"/>
            <a:ext cx="104679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9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2E196-3818-20E4-1630-C88BADD5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C197664-89CF-2F98-D3DC-AF48F5D2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71150"/>
            <a:ext cx="9360000" cy="1121844"/>
          </a:xfrm>
        </p:spPr>
        <p:txBody>
          <a:bodyPr>
            <a:normAutofit/>
          </a:bodyPr>
          <a:lstStyle/>
          <a:p>
            <a:r>
              <a:rPr lang="ru-RU" dirty="0"/>
              <a:t>Числа с плавающей точкой (</a:t>
            </a:r>
            <a:r>
              <a:rPr lang="ru-RU" dirty="0" err="1"/>
              <a:t>float</a:t>
            </a:r>
            <a:r>
              <a:rPr lang="ru-RU" dirty="0"/>
              <a:t>, </a:t>
            </a:r>
            <a:r>
              <a:rPr lang="ru-RU" dirty="0" err="1"/>
              <a:t>double</a:t>
            </a:r>
            <a:r>
              <a:rPr lang="ru-RU" dirty="0"/>
              <a:t>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B341D5F-A8F5-E22C-91E8-8D4DCD79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04F141C4-67AB-5982-4326-4F8D642472D4}"/>
              </a:ext>
            </a:extLst>
          </p:cNvPr>
          <p:cNvSpPr txBox="1">
            <a:spLocks/>
          </p:cNvSpPr>
          <p:nvPr/>
        </p:nvSpPr>
        <p:spPr>
          <a:xfrm>
            <a:off x="706120" y="1673860"/>
            <a:ext cx="9360000" cy="1411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dirty="0"/>
              <a:t>Числа с плавающей точкой или числа с плавающей запятой служат для работы со значениями, которые имеют или могут иметь дробную часть. </a:t>
            </a:r>
          </a:p>
          <a:p>
            <a:pPr marL="0" indent="0">
              <a:buFontTx/>
              <a:buNone/>
            </a:pPr>
            <a:r>
              <a:rPr lang="ru-RU" dirty="0"/>
              <a:t>Температура, рейтинг, скорость, масса, цена…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24F31F-F264-46BF-3DA7-38DFE6C2F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95" y="3365898"/>
            <a:ext cx="10334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7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820F2-FEC2-53EA-2D6C-FD57EA0D2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EBA5F510-561D-9E85-3D5C-636BC4D0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71150"/>
            <a:ext cx="9360000" cy="1121844"/>
          </a:xfrm>
        </p:spPr>
        <p:txBody>
          <a:bodyPr>
            <a:normAutofit/>
          </a:bodyPr>
          <a:lstStyle/>
          <a:p>
            <a:r>
              <a:rPr lang="ru-RU" dirty="0"/>
              <a:t>Строки (</a:t>
            </a:r>
            <a:r>
              <a:rPr lang="en-US" dirty="0"/>
              <a:t>string)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9819119-B108-5CFE-690F-526DEA7E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CBB2379C-DD31-2F4B-DE45-E64EAE5F7C93}"/>
              </a:ext>
            </a:extLst>
          </p:cNvPr>
          <p:cNvSpPr txBox="1">
            <a:spLocks/>
          </p:cNvSpPr>
          <p:nvPr/>
        </p:nvSpPr>
        <p:spPr>
          <a:xfrm>
            <a:off x="706120" y="3429000"/>
            <a:ext cx="9360000" cy="67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dirty="0"/>
              <a:t>Простейший способ определить строку — это заключить её в одинарные кавычки (символ ').</a:t>
            </a:r>
          </a:p>
        </p:txBody>
      </p:sp>
      <p:sp>
        <p:nvSpPr>
          <p:cNvPr id="3" name="Объект 30">
            <a:extLst>
              <a:ext uri="{FF2B5EF4-FFF2-40B4-BE49-F238E27FC236}">
                <a16:creationId xmlns:a16="http://schemas.microsoft.com/office/drawing/2014/main" id="{7DC064B6-805A-5DE2-0ED7-B9A3B73F7B1A}"/>
              </a:ext>
            </a:extLst>
          </p:cNvPr>
          <p:cNvSpPr txBox="1">
            <a:spLocks/>
          </p:cNvSpPr>
          <p:nvPr/>
        </p:nvSpPr>
        <p:spPr>
          <a:xfrm>
            <a:off x="706120" y="2017118"/>
            <a:ext cx="9360000" cy="1035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dirty="0"/>
              <a:t>Строка  — это набор произвольных символов, заключенных в кавычки. Строка может содержать буквы, цифры, пробелы, знаки препинания, специальные символы. Строка обязательно должна быть в кавычках.</a:t>
            </a:r>
          </a:p>
        </p:txBody>
      </p:sp>
      <p:sp>
        <p:nvSpPr>
          <p:cNvPr id="4" name="Объект 30">
            <a:extLst>
              <a:ext uri="{FF2B5EF4-FFF2-40B4-BE49-F238E27FC236}">
                <a16:creationId xmlns:a16="http://schemas.microsoft.com/office/drawing/2014/main" id="{DFF635C0-31C4-B2D1-E361-AA16DAA6AFD3}"/>
              </a:ext>
            </a:extLst>
          </p:cNvPr>
          <p:cNvSpPr txBox="1">
            <a:spLocks/>
          </p:cNvSpPr>
          <p:nvPr/>
        </p:nvSpPr>
        <p:spPr>
          <a:xfrm>
            <a:off x="706120" y="4476261"/>
            <a:ext cx="9360000" cy="8770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dirty="0">
                <a:latin typeface="+mn-lt"/>
              </a:rPr>
              <a:t>Также строки могут быть заключены в двойные кавычки </a:t>
            </a:r>
            <a:r>
              <a:rPr lang="ru-RU" b="0" i="0" dirty="0">
                <a:solidFill>
                  <a:srgbClr val="333333"/>
                </a:solidFill>
                <a:effectLst/>
                <a:latin typeface="+mn-lt"/>
              </a:rPr>
              <a:t>("). В этом случае мы можем использовать в строке переменные и другие управляющие последовательности.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121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2EB43-8EBE-EBF6-5044-CD56E9A0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66997E2D-9285-6746-E92D-6044899D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71150"/>
            <a:ext cx="9360000" cy="1121844"/>
          </a:xfrm>
        </p:spPr>
        <p:txBody>
          <a:bodyPr>
            <a:normAutofit/>
          </a:bodyPr>
          <a:lstStyle/>
          <a:p>
            <a:r>
              <a:rPr lang="ru-RU" dirty="0"/>
              <a:t>Строки (</a:t>
            </a:r>
            <a:r>
              <a:rPr lang="en-US" dirty="0"/>
              <a:t>string)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8CCF25F-D3FD-AABC-3C12-518523F8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1D52EE-EA9C-1A01-E006-CA47EA8F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089981"/>
            <a:ext cx="101060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8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55F95-88C9-9914-641A-235E9AE02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73F0BB1-A420-7ADB-5C8E-172C96A6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271150"/>
            <a:ext cx="9630284" cy="1121844"/>
          </a:xfrm>
        </p:spPr>
        <p:txBody>
          <a:bodyPr>
            <a:normAutofit/>
          </a:bodyPr>
          <a:lstStyle/>
          <a:p>
            <a:r>
              <a:rPr lang="ru-RU" dirty="0"/>
              <a:t>Формирование строки</a:t>
            </a:r>
            <a:r>
              <a:rPr lang="en-US" dirty="0"/>
              <a:t> </a:t>
            </a:r>
            <a:r>
              <a:rPr lang="ru-RU" dirty="0"/>
              <a:t>и вывод в документ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EF9B5B84-74F2-8A26-006E-0AE7201C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DC9293-A64B-0B62-3593-BF372EDD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131151"/>
            <a:ext cx="102393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74BE-1729-070B-187E-5097C547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F76C0F0-33FE-E231-4046-0BB980CD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271150"/>
            <a:ext cx="9630284" cy="1121844"/>
          </a:xfrm>
        </p:spPr>
        <p:txBody>
          <a:bodyPr>
            <a:normAutofit/>
          </a:bodyPr>
          <a:lstStyle/>
          <a:p>
            <a:r>
              <a:rPr lang="ru-RU" dirty="0"/>
              <a:t>Логический (булев) тип данных (</a:t>
            </a:r>
            <a:r>
              <a:rPr lang="en-US" dirty="0"/>
              <a:t>bool</a:t>
            </a:r>
            <a:r>
              <a:rPr lang="ru-RU" dirty="0"/>
              <a:t>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4555A9F-59E1-F336-FB80-9C7A78C5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E76B7-C079-AE7C-6AF9-64068DEFD2CC}"/>
              </a:ext>
            </a:extLst>
          </p:cNvPr>
          <p:cNvSpPr txBox="1"/>
          <p:nvPr/>
        </p:nvSpPr>
        <p:spPr>
          <a:xfrm>
            <a:off x="435836" y="1239687"/>
            <a:ext cx="101353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0" dirty="0">
                <a:solidFill>
                  <a:srgbClr val="202122"/>
                </a:solidFill>
                <a:effectLst/>
              </a:rPr>
              <a:t>Логический тип данных, или булев тип, — примитивный тип данных в информатике, принимающий два возможных значения, иногда называемых истиной (</a:t>
            </a:r>
            <a:r>
              <a:rPr lang="ru-RU" sz="2000" b="1" i="0" dirty="0" err="1">
                <a:solidFill>
                  <a:srgbClr val="FF0000"/>
                </a:solidFill>
                <a:effectLst/>
              </a:rPr>
              <a:t>true</a:t>
            </a:r>
            <a:r>
              <a:rPr lang="ru-RU" sz="2000" i="0" dirty="0">
                <a:solidFill>
                  <a:srgbClr val="202122"/>
                </a:solidFill>
                <a:effectLst/>
              </a:rPr>
              <a:t>) и ложью (</a:t>
            </a:r>
            <a:r>
              <a:rPr lang="ru-RU" sz="2000" b="1" i="0" dirty="0" err="1">
                <a:solidFill>
                  <a:srgbClr val="FF0000"/>
                </a:solidFill>
                <a:effectLst/>
              </a:rPr>
              <a:t>false</a:t>
            </a:r>
            <a:r>
              <a:rPr lang="ru-RU" sz="2000" i="0" dirty="0">
                <a:solidFill>
                  <a:srgbClr val="202122"/>
                </a:solidFill>
                <a:effectLst/>
              </a:rPr>
              <a:t>).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1842B-A291-395B-2ACD-34ECB6CA835B}"/>
              </a:ext>
            </a:extLst>
          </p:cNvPr>
          <p:cNvSpPr txBox="1"/>
          <p:nvPr/>
        </p:nvSpPr>
        <p:spPr>
          <a:xfrm>
            <a:off x="435836" y="2361531"/>
            <a:ext cx="10135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02122"/>
                </a:solidFill>
              </a:rPr>
              <a:t>Невероятно широко используется при принятии решений в процессе написания программ.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F4BCCA-0BE7-66D1-636A-D239319D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7" y="3672243"/>
            <a:ext cx="103441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5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B6FA1-5D11-584B-5197-4D0A19CD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E733A62-57C5-6F51-1C63-68621363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17843"/>
            <a:ext cx="9630284" cy="1121844"/>
          </a:xfrm>
        </p:spPr>
        <p:txBody>
          <a:bodyPr>
            <a:normAutofit/>
          </a:bodyPr>
          <a:lstStyle/>
          <a:p>
            <a:r>
              <a:rPr lang="ru-RU" dirty="0"/>
              <a:t>Специальный тип </a:t>
            </a:r>
            <a:r>
              <a:rPr lang="en-US" dirty="0"/>
              <a:t>null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6A21314-D8E0-7923-718B-D3427BFC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4325A-CD5C-7639-02DE-FE23662F05F2}"/>
              </a:ext>
            </a:extLst>
          </p:cNvPr>
          <p:cNvSpPr txBox="1"/>
          <p:nvPr/>
        </p:nvSpPr>
        <p:spPr>
          <a:xfrm>
            <a:off x="435836" y="1239687"/>
            <a:ext cx="101353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0" dirty="0">
                <a:solidFill>
                  <a:srgbClr val="202122"/>
                </a:solidFill>
                <a:effectLst/>
              </a:rPr>
              <a:t>Специальный тип </a:t>
            </a:r>
            <a:r>
              <a:rPr lang="ru-RU" sz="2000" i="0" dirty="0" err="1">
                <a:solidFill>
                  <a:srgbClr val="202122"/>
                </a:solidFill>
                <a:effectLst/>
              </a:rPr>
              <a:t>null</a:t>
            </a:r>
            <a:r>
              <a:rPr lang="ru-RU" sz="2000" i="0" dirty="0">
                <a:solidFill>
                  <a:srgbClr val="202122"/>
                </a:solidFill>
                <a:effectLst/>
              </a:rPr>
              <a:t> предназначен для пометки неинициализированной переменной.</a:t>
            </a:r>
          </a:p>
          <a:p>
            <a:r>
              <a:rPr lang="ru-RU" sz="2000" i="0" dirty="0">
                <a:solidFill>
                  <a:srgbClr val="202122"/>
                </a:solidFill>
                <a:effectLst/>
              </a:rPr>
              <a:t>Для инициализации переменной этого типа можно использовать специальную константу </a:t>
            </a:r>
            <a:r>
              <a:rPr lang="ru-RU" sz="2000" i="0" dirty="0" err="1">
                <a:solidFill>
                  <a:srgbClr val="202122"/>
                </a:solidFill>
                <a:effectLst/>
              </a:rPr>
              <a:t>null</a:t>
            </a:r>
            <a:r>
              <a:rPr lang="en-US" sz="2000" i="0" dirty="0">
                <a:solidFill>
                  <a:srgbClr val="202122"/>
                </a:solidFill>
                <a:effectLst/>
              </a:rPr>
              <a:t>.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7B2BF3-6132-122B-02E8-7CDBF1C1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8" y="3034870"/>
            <a:ext cx="100965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5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C1BE9-42A8-F71A-A81B-AF2A998FD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912A12E-7EE9-ED99-CBCF-3F3B46F0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17843"/>
            <a:ext cx="10203678" cy="1121844"/>
          </a:xfrm>
        </p:spPr>
        <p:txBody>
          <a:bodyPr>
            <a:normAutofit/>
          </a:bodyPr>
          <a:lstStyle/>
          <a:p>
            <a:r>
              <a:rPr lang="ru-RU" dirty="0"/>
              <a:t>Массивы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4B2B280-A632-075C-70C2-693C5815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E8AA8E-C824-1116-5F22-BAA2359F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5" y="3975050"/>
            <a:ext cx="4054506" cy="26064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C587D4-8E1D-F584-2746-C9BB6BC9C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75" y="972290"/>
            <a:ext cx="4054506" cy="26064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CCE95A-4737-B95E-8380-376C20B1C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75" y="3975050"/>
            <a:ext cx="4054506" cy="2606468"/>
          </a:xfrm>
          <a:prstGeom prst="rect">
            <a:avLst/>
          </a:prstGeom>
        </p:spPr>
      </p:pic>
      <p:sp>
        <p:nvSpPr>
          <p:cNvPr id="14" name="Объект 30">
            <a:extLst>
              <a:ext uri="{FF2B5EF4-FFF2-40B4-BE49-F238E27FC236}">
                <a16:creationId xmlns:a16="http://schemas.microsoft.com/office/drawing/2014/main" id="{4256AE9B-AEDE-CA7B-8D63-A0CABBD74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195" y="1596310"/>
            <a:ext cx="4504824" cy="1770734"/>
          </a:xfrm>
        </p:spPr>
        <p:txBody>
          <a:bodyPr>
            <a:normAutofit/>
          </a:bodyPr>
          <a:lstStyle/>
          <a:p>
            <a:r>
              <a:rPr lang="ru-RU" sz="2800" b="0" i="0" dirty="0">
                <a:effectLst/>
                <a:latin typeface="Fira Sans" panose="020B0503050000020004" pitchFamily="34" charset="0"/>
              </a:rPr>
              <a:t>Лесной массив</a:t>
            </a:r>
          </a:p>
          <a:p>
            <a:r>
              <a:rPr lang="ru-RU" sz="2800" dirty="0">
                <a:latin typeface="Fira Sans" panose="020B0503050000020004" pitchFamily="34" charset="0"/>
              </a:rPr>
              <a:t>Горный массив</a:t>
            </a:r>
          </a:p>
          <a:p>
            <a:r>
              <a:rPr lang="ru-RU" sz="2800" b="0" i="0" dirty="0">
                <a:effectLst/>
                <a:latin typeface="Fira Sans" panose="020B0503050000020004" pitchFamily="34" charset="0"/>
              </a:rPr>
              <a:t>Жилой массив</a:t>
            </a:r>
          </a:p>
          <a:p>
            <a:endParaRPr lang="ru-RU" b="0" i="0" dirty="0">
              <a:effectLst/>
              <a:latin typeface="Fira Sans" panose="020B0503050000020004" pitchFamily="34" charset="0"/>
            </a:endParaRPr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034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71BE7-0565-C077-690F-67EFCB7EC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FCF4E92-9F45-11C7-B441-BA263078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17843"/>
            <a:ext cx="10203678" cy="1121844"/>
          </a:xfrm>
        </p:spPr>
        <p:txBody>
          <a:bodyPr>
            <a:normAutofit/>
          </a:bodyPr>
          <a:lstStyle/>
          <a:p>
            <a:r>
              <a:rPr lang="ru-RU" dirty="0"/>
              <a:t>Массивы: упорядоченные коллекции данных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8500BA4-4F5F-0D77-F896-65399B5C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E06FB-3323-833F-175C-3700EC9716DA}"/>
              </a:ext>
            </a:extLst>
          </p:cNvPr>
          <p:cNvSpPr txBox="1"/>
          <p:nvPr/>
        </p:nvSpPr>
        <p:spPr>
          <a:xfrm>
            <a:off x="435836" y="1239687"/>
            <a:ext cx="101353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0" dirty="0">
                <a:solidFill>
                  <a:srgbClr val="202122"/>
                </a:solidFill>
                <a:effectLst/>
              </a:rPr>
              <a:t>Массив - это набор из нескольких элементов, представляющих</a:t>
            </a:r>
            <a:r>
              <a:rPr lang="en-US" sz="2000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2000" i="0" dirty="0">
                <a:solidFill>
                  <a:srgbClr val="202122"/>
                </a:solidFill>
                <a:effectLst/>
              </a:rPr>
              <a:t>собой пару вида </a:t>
            </a:r>
            <a:r>
              <a:rPr lang="ru-RU" sz="2000" i="0" dirty="0">
                <a:solidFill>
                  <a:srgbClr val="7030A0"/>
                </a:solidFill>
                <a:effectLst/>
              </a:rPr>
              <a:t>ключ</a:t>
            </a:r>
            <a:r>
              <a:rPr lang="en-US" sz="2000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2000" i="0" dirty="0">
                <a:solidFill>
                  <a:srgbClr val="C00000"/>
                </a:solidFill>
                <a:effectLst/>
              </a:rPr>
              <a:t>=&gt;</a:t>
            </a:r>
            <a:r>
              <a:rPr lang="en-US" sz="2000" i="0" dirty="0">
                <a:solidFill>
                  <a:srgbClr val="202122"/>
                </a:solidFill>
                <a:effectLst/>
              </a:rPr>
              <a:t> </a:t>
            </a:r>
            <a:r>
              <a:rPr lang="ru-RU" sz="2000" i="0" dirty="0">
                <a:solidFill>
                  <a:srgbClr val="7030A0"/>
                </a:solidFill>
                <a:effectLst/>
              </a:rPr>
              <a:t>значение</a:t>
            </a:r>
            <a:r>
              <a:rPr lang="ru-RU" sz="2000" i="0" dirty="0">
                <a:solidFill>
                  <a:srgbClr val="202122"/>
                </a:solidFill>
                <a:effectLst/>
              </a:rPr>
              <a:t>. </a:t>
            </a:r>
            <a:endParaRPr lang="en-US" sz="2000" i="0" dirty="0">
              <a:solidFill>
                <a:srgbClr val="202122"/>
              </a:solidFill>
              <a:effectLst/>
            </a:endParaRPr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44D2A1E1-AE25-DF1B-6FCC-2BC2718DEC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5836" y="2750534"/>
            <a:ext cx="11041166" cy="3581899"/>
          </a:xfrm>
        </p:spPr>
        <p:txBody>
          <a:bodyPr>
            <a:normAutofit/>
          </a:bodyPr>
          <a:lstStyle/>
          <a:p>
            <a:r>
              <a:rPr lang="ru-RU" b="0" i="0" dirty="0">
                <a:effectLst/>
                <a:latin typeface="+mn-lt"/>
              </a:rPr>
              <a:t>Массивы часто применяются для хранения однотипных данных </a:t>
            </a:r>
          </a:p>
          <a:p>
            <a:r>
              <a:rPr lang="ru-RU" dirty="0">
                <a:latin typeface="+mn-lt"/>
              </a:rPr>
              <a:t>Они представляют собой индексированную совокупность переменных</a:t>
            </a:r>
          </a:p>
          <a:p>
            <a:r>
              <a:rPr lang="ru-RU" b="0" i="0" dirty="0">
                <a:effectLst/>
                <a:latin typeface="+mn-lt"/>
              </a:rPr>
              <a:t>Каждый элемент массива имеет свой номер (индекс)</a:t>
            </a:r>
          </a:p>
          <a:p>
            <a:r>
              <a:rPr lang="ru-RU" dirty="0">
                <a:latin typeface="+mn-lt"/>
              </a:rPr>
              <a:t>Индекс первого элемента массива равен 0</a:t>
            </a:r>
          </a:p>
          <a:p>
            <a:r>
              <a:rPr lang="ru-RU" i="0" dirty="0">
                <a:effectLst/>
                <a:latin typeface="+mn-lt"/>
              </a:rPr>
              <a:t>Имена массивов, так же как и переменных, начинаются с символа $.</a:t>
            </a:r>
          </a:p>
          <a:p>
            <a:r>
              <a:rPr lang="ru-RU" b="0" i="0" dirty="0">
                <a:effectLst/>
                <a:latin typeface="+mn-lt"/>
              </a:rPr>
              <a:t>Для того чтобы обратиться к отдельному элементу массива, необходимо поместить после его имени квадратные скобки, в которых указать индекс элемента массива</a:t>
            </a:r>
          </a:p>
          <a:p>
            <a:r>
              <a:rPr lang="ru-RU" dirty="0"/>
              <a:t>В качестве элементов могут выступать любые типы данных, включая другие массивы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324D5-4E4D-36E3-34A3-12F67564EDA1}"/>
              </a:ext>
            </a:extLst>
          </p:cNvPr>
          <p:cNvSpPr txBox="1"/>
          <p:nvPr/>
        </p:nvSpPr>
        <p:spPr>
          <a:xfrm>
            <a:off x="435836" y="2148999"/>
            <a:ext cx="10135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02122"/>
                </a:solidFill>
              </a:rPr>
              <a:t>Факты о массивах:</a:t>
            </a:r>
            <a:endParaRPr lang="en-US" sz="2000" i="0" dirty="0">
              <a:solidFill>
                <a:srgbClr val="2021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516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ACA3E-95D9-D7A5-D62D-EEDA78DB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85A4F7B6-C7E8-B96B-4984-4D5BAFDA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36" y="117843"/>
            <a:ext cx="10203678" cy="1121844"/>
          </a:xfrm>
        </p:spPr>
        <p:txBody>
          <a:bodyPr>
            <a:normAutofit/>
          </a:bodyPr>
          <a:lstStyle/>
          <a:p>
            <a:r>
              <a:rPr lang="ru-RU" dirty="0"/>
              <a:t>Массивы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D82B30F-1EE5-7673-DE67-25885832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C760CA-136A-4E0B-778B-6B597E53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6" y="1239687"/>
            <a:ext cx="10668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1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01385" y="2302066"/>
            <a:ext cx="9360000" cy="543684"/>
          </a:xfrm>
        </p:spPr>
        <p:txBody>
          <a:bodyPr>
            <a:normAutofit/>
          </a:bodyPr>
          <a:lstStyle/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2"/>
              </a:rPr>
              <a:t>HTML и CSS. Уровень 1. Создание сайтов на HTML 5 и СSS 3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, или эквивалентная подготовка.</a:t>
            </a:r>
            <a:endParaRPr lang="en-US" sz="1600" dirty="0">
              <a:latin typeface="+mj-lt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Предварительная подготовка</a:t>
            </a:r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5BCF26C-0891-8F18-38CB-A2DA802EA05C}"/>
              </a:ext>
            </a:extLst>
          </p:cNvPr>
          <p:cNvSpPr txBox="1">
            <a:spLocks/>
          </p:cNvSpPr>
          <p:nvPr/>
        </p:nvSpPr>
        <p:spPr>
          <a:xfrm>
            <a:off x="1026174" y="1881187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i="0" dirty="0">
                <a:solidFill>
                  <a:schemeClr val="tx1"/>
                </a:solidFill>
                <a:effectLst/>
                <a:latin typeface="+mj-lt"/>
              </a:rPr>
              <a:t>Обязательные знания: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DB484-4FFF-C268-7977-FFDE2A475F5C}"/>
              </a:ext>
            </a:extLst>
          </p:cNvPr>
          <p:cNvSpPr txBox="1"/>
          <p:nvPr/>
        </p:nvSpPr>
        <p:spPr>
          <a:xfrm>
            <a:off x="1026174" y="2980404"/>
            <a:ext cx="6097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+mj-lt"/>
              </a:rPr>
              <a:t>Рекомендуемые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+mj-lt"/>
              </a:rPr>
              <a:t> знания: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E2D6C003-67C8-645F-FAF0-E211E633B678}"/>
              </a:ext>
            </a:extLst>
          </p:cNvPr>
          <p:cNvSpPr txBox="1">
            <a:spLocks/>
          </p:cNvSpPr>
          <p:nvPr/>
        </p:nvSpPr>
        <p:spPr>
          <a:xfrm>
            <a:off x="1301385" y="3522692"/>
            <a:ext cx="9360000" cy="113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3"/>
              </a:buBlip>
              <a:defRPr lang="ru-RU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4"/>
              </a:rPr>
              <a:t>JavaScript. Уровень 1. Основы JavaScript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 или эквивалентная подготовка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5"/>
              </a:rPr>
              <a:t>Веб - сервера </a:t>
            </a:r>
            <a:r>
              <a:rPr lang="ru-RU" sz="1600" b="0" i="0" u="none" strike="noStrike" dirty="0" err="1">
                <a:solidFill>
                  <a:srgbClr val="2580C3"/>
                </a:solidFill>
                <a:effectLst/>
                <a:latin typeface="+mj-lt"/>
                <a:hlinkClick r:id="rId5"/>
              </a:rPr>
              <a:t>Nginx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5"/>
              </a:rPr>
              <a:t> и Apache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 или эквивалентная подготовка.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816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4E7FF-914A-F542-9EA6-EA06994F4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5011CA26-D2C9-EA47-057C-FE0DD8B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Константы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ED34F90-1213-8A73-0D23-0DBD787C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CCBC8BCC-624C-049C-0F46-1179E4680B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1625124"/>
            <a:ext cx="9360000" cy="1110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Константа - это идентификатор (имя) для простого значения. </a:t>
            </a:r>
          </a:p>
          <a:p>
            <a:pPr marL="0" indent="0">
              <a:buNone/>
            </a:pPr>
            <a:r>
              <a:rPr lang="ru-RU" dirty="0"/>
              <a:t>Как следует из названия, это значение не может измениться в ходе выполнения скрипта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7ECDF2-E4EC-4259-4CED-56890B6E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3018155"/>
            <a:ext cx="103251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72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BAAA4-A84F-8F54-A52F-EBD0E08F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F79C434A-250C-5AE3-2DCC-703BA8E7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операции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7B18061-C6FF-2690-F99C-D8FB8A7C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1DB52FC-A8E0-5144-EEBC-5BFD0B445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521868"/>
              </p:ext>
            </p:extLst>
          </p:nvPr>
        </p:nvGraphicFramePr>
        <p:xfrm>
          <a:off x="543750" y="1556215"/>
          <a:ext cx="9429192" cy="4701415"/>
        </p:xfrm>
        <a:graphic>
          <a:graphicData uri="http://schemas.openxmlformats.org/drawingml/2006/table">
            <a:tbl>
              <a:tblPr/>
              <a:tblGrid>
                <a:gridCol w="3143064">
                  <a:extLst>
                    <a:ext uri="{9D8B030D-6E8A-4147-A177-3AD203B41FA5}">
                      <a16:colId xmlns:a16="http://schemas.microsoft.com/office/drawing/2014/main" val="1294906141"/>
                    </a:ext>
                  </a:extLst>
                </a:gridCol>
                <a:gridCol w="3143064">
                  <a:extLst>
                    <a:ext uri="{9D8B030D-6E8A-4147-A177-3AD203B41FA5}">
                      <a16:colId xmlns:a16="http://schemas.microsoft.com/office/drawing/2014/main" val="2016828845"/>
                    </a:ext>
                  </a:extLst>
                </a:gridCol>
                <a:gridCol w="3143064">
                  <a:extLst>
                    <a:ext uri="{9D8B030D-6E8A-4147-A177-3AD203B41FA5}">
                      <a16:colId xmlns:a16="http://schemas.microsoft.com/office/drawing/2014/main" val="649154886"/>
                    </a:ext>
                  </a:extLst>
                </a:gridCol>
              </a:tblGrid>
              <a:tr h="268031">
                <a:tc>
                  <a:txBody>
                    <a:bodyPr/>
                    <a:lstStyle/>
                    <a:p>
                      <a:pPr algn="l"/>
                      <a:r>
                        <a:rPr lang="ru-RU" sz="1200" dirty="0">
                          <a:effectLst/>
                        </a:rPr>
                        <a:t>Пример</a:t>
                      </a:r>
                    </a:p>
                  </a:txBody>
                  <a:tcPr marL="62845" marR="62845" marT="31422" marB="31422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>
                          <a:effectLst/>
                        </a:rPr>
                        <a:t>Название</a:t>
                      </a:r>
                    </a:p>
                  </a:txBody>
                  <a:tcPr marL="62845" marR="62845" marT="31422" marB="31422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>
                          <a:effectLst/>
                        </a:rPr>
                        <a:t>Результат</a:t>
                      </a:r>
                    </a:p>
                  </a:txBody>
                  <a:tcPr marL="62845" marR="62845" marT="31422" marB="31422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5659"/>
                  </a:ext>
                </a:extLst>
              </a:tr>
              <a:tr h="1072126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+$a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Идентичность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Конвертация значения переменной </a:t>
                      </a:r>
                      <a:r>
                        <a:rPr lang="ru-RU" sz="1600" i="1">
                          <a:effectLst/>
                        </a:rPr>
                        <a:t>$a</a:t>
                      </a:r>
                      <a:r>
                        <a:rPr lang="ru-RU" sz="1600">
                          <a:effectLst/>
                        </a:rPr>
                        <a:t> в целое число (int) или число с плавающей точкой (float), если нужно.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109265"/>
                  </a:ext>
                </a:extLst>
              </a:tr>
              <a:tr h="268031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-$a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Отрицание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Смена знака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a</a:t>
                      </a:r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4C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631751"/>
                  </a:ext>
                </a:extLst>
              </a:tr>
              <a:tr h="268031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+ $b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Сложение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Сумма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a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r>
                        <a:rPr lang="ru-RU" sz="1600">
                          <a:effectLst/>
                        </a:rPr>
                        <a:t>и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b</a:t>
                      </a:r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50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4545"/>
                  </a:ext>
                </a:extLst>
              </a:tr>
              <a:tr h="268031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- $b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Вычитание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Разность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a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r>
                        <a:rPr lang="ru-RU" sz="1600">
                          <a:effectLst/>
                        </a:rPr>
                        <a:t>и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b</a:t>
                      </a:r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4E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944252"/>
                  </a:ext>
                </a:extLst>
              </a:tr>
              <a:tr h="268031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* $b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Умножение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Произведение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a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r>
                        <a:rPr lang="ru-RU" sz="1600">
                          <a:effectLst/>
                        </a:rPr>
                        <a:t>и </a:t>
                      </a:r>
                      <a:r>
                        <a:rPr lang="ru-RU" sz="1600" i="1">
                          <a:effectLst/>
                        </a:rPr>
                        <a:t>$</a:t>
                      </a:r>
                      <a:r>
                        <a:rPr lang="en-US" sz="1600" i="1">
                          <a:effectLst/>
                        </a:rPr>
                        <a:t>b</a:t>
                      </a:r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4D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756469"/>
                  </a:ext>
                </a:extLst>
              </a:tr>
              <a:tr h="469055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/ $b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Деление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Частное от деления </a:t>
                      </a:r>
                      <a:r>
                        <a:rPr lang="ru-RU" sz="1600" i="1" dirty="0">
                          <a:effectLst/>
                        </a:rPr>
                        <a:t>$a</a:t>
                      </a:r>
                      <a:r>
                        <a:rPr lang="ru-RU" sz="1600" dirty="0">
                          <a:effectLst/>
                        </a:rPr>
                        <a:t> на </a:t>
                      </a:r>
                      <a:r>
                        <a:rPr lang="ru-RU" sz="1600" i="1" dirty="0">
                          <a:effectLst/>
                        </a:rPr>
                        <a:t>$b</a:t>
                      </a:r>
                      <a:r>
                        <a:rPr lang="ru-RU" sz="1600" dirty="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4A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9495"/>
                  </a:ext>
                </a:extLst>
              </a:tr>
              <a:tr h="469055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% $b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Деление по модулю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Целочисленный остаток от деления </a:t>
                      </a:r>
                      <a:r>
                        <a:rPr lang="ru-RU" sz="1600" i="1" dirty="0">
                          <a:effectLst/>
                        </a:rPr>
                        <a:t>$a</a:t>
                      </a:r>
                      <a:r>
                        <a:rPr lang="ru-RU" sz="1600" dirty="0">
                          <a:effectLst/>
                        </a:rPr>
                        <a:t> на </a:t>
                      </a:r>
                      <a:r>
                        <a:rPr lang="ru-RU" sz="1600" i="1" dirty="0">
                          <a:effectLst/>
                        </a:rPr>
                        <a:t>$b</a:t>
                      </a:r>
                      <a:r>
                        <a:rPr lang="ru-RU" sz="1600" dirty="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4F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12142"/>
                  </a:ext>
                </a:extLst>
              </a:tr>
              <a:tr h="871103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** $b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</a:rPr>
                        <a:t>Возведение в степень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</a:rPr>
                        <a:t>Возведение значения переменной </a:t>
                      </a:r>
                      <a:r>
                        <a:rPr lang="ru-RU" sz="1600" i="1" dirty="0">
                          <a:effectLst/>
                        </a:rPr>
                        <a:t>$a</a:t>
                      </a:r>
                      <a:r>
                        <a:rPr lang="ru-RU" sz="1600" dirty="0">
                          <a:effectLst/>
                        </a:rPr>
                        <a:t> в степень, указанную в переменной </a:t>
                      </a:r>
                      <a:r>
                        <a:rPr lang="ru-RU" sz="1600" i="1" dirty="0">
                          <a:effectLst/>
                        </a:rPr>
                        <a:t>$b</a:t>
                      </a:r>
                      <a:r>
                        <a:rPr lang="ru-RU" sz="1600" dirty="0">
                          <a:effectLst/>
                        </a:rPr>
                        <a:t>.</a:t>
                      </a:r>
                    </a:p>
                  </a:txBody>
                  <a:tcPr marL="62845" marR="62845" marT="31422" marB="31422">
                    <a:lnL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4B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13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336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9BE53-21BE-70A0-6111-76FFCC61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E258EC0-1650-AB32-50E3-1323DA0D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Арифметические операции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359AB72-8B14-6135-F263-9ABE3E7B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86C846-0885-628B-A84B-2A40EE69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6" y="1857464"/>
            <a:ext cx="101917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2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D45A8-6FEE-0443-EEC5-34EA0ED0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F45D0756-27F0-30BD-0575-4884EE79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Операция присваивания (=)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97CF80A-9D83-8D92-B9C5-582FF432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646FDB-8B2C-4558-32CF-12AFA362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601170"/>
            <a:ext cx="10239375" cy="3552825"/>
          </a:xfrm>
          <a:prstGeom prst="rect">
            <a:avLst/>
          </a:prstGeom>
        </p:spPr>
      </p:pic>
      <p:sp>
        <p:nvSpPr>
          <p:cNvPr id="3" name="Объект 30">
            <a:extLst>
              <a:ext uri="{FF2B5EF4-FFF2-40B4-BE49-F238E27FC236}">
                <a16:creationId xmlns:a16="http://schemas.microsoft.com/office/drawing/2014/main" id="{D33BB7B1-1E2B-AE8A-513F-DCAC283704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1368751"/>
            <a:ext cx="9360000" cy="1110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Оператор присваивания (=) присваивает переменной, указанной слева значение, указанное справа от знака присваивания. </a:t>
            </a:r>
          </a:p>
          <a:p>
            <a:pPr marL="0" indent="0">
              <a:buNone/>
            </a:pPr>
            <a:r>
              <a:rPr lang="ru-RU" dirty="0"/>
              <a:t>Таким образом мы записываем значение в переменную.</a:t>
            </a:r>
          </a:p>
        </p:txBody>
      </p:sp>
    </p:spTree>
    <p:extLst>
      <p:ext uri="{BB962C8B-B14F-4D97-AF65-F5344CB8AC3E}">
        <p14:creationId xmlns:p14="http://schemas.microsoft.com/office/powerpoint/2010/main" val="3544001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671F7-38E6-64A8-399F-9EB718936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5D3F5FD4-5569-2796-A3D6-13774E63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сравнения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D801FE5-6C2C-BDCF-DE2D-6CC6ACF70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F7BC50E-9BC7-6DCA-1AB2-C28C60FB1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567678"/>
              </p:ext>
            </p:extLst>
          </p:nvPr>
        </p:nvGraphicFramePr>
        <p:xfrm>
          <a:off x="564021" y="1343113"/>
          <a:ext cx="9930213" cy="5156874"/>
        </p:xfrm>
        <a:graphic>
          <a:graphicData uri="http://schemas.openxmlformats.org/drawingml/2006/table">
            <a:tbl>
              <a:tblPr/>
              <a:tblGrid>
                <a:gridCol w="1880076">
                  <a:extLst>
                    <a:ext uri="{9D8B030D-6E8A-4147-A177-3AD203B41FA5}">
                      <a16:colId xmlns:a16="http://schemas.microsoft.com/office/drawing/2014/main" val="3897063970"/>
                    </a:ext>
                  </a:extLst>
                </a:gridCol>
                <a:gridCol w="2409914">
                  <a:extLst>
                    <a:ext uri="{9D8B030D-6E8A-4147-A177-3AD203B41FA5}">
                      <a16:colId xmlns:a16="http://schemas.microsoft.com/office/drawing/2014/main" val="973126163"/>
                    </a:ext>
                  </a:extLst>
                </a:gridCol>
                <a:gridCol w="5640223">
                  <a:extLst>
                    <a:ext uri="{9D8B030D-6E8A-4147-A177-3AD203B41FA5}">
                      <a16:colId xmlns:a16="http://schemas.microsoft.com/office/drawing/2014/main" val="3201427525"/>
                    </a:ext>
                  </a:extLst>
                </a:gridCol>
              </a:tblGrid>
              <a:tr h="103834"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Пример</a:t>
                      </a:r>
                    </a:p>
                  </a:txBody>
                  <a:tcPr marL="21754" marR="21754" marT="10877" marB="10877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Название</a:t>
                      </a:r>
                    </a:p>
                  </a:txBody>
                  <a:tcPr marL="21754" marR="21754" marT="10877" marB="10877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>
                          <a:effectLst/>
                        </a:rPr>
                        <a:t>Результат</a:t>
                      </a:r>
                    </a:p>
                  </a:txBody>
                  <a:tcPr marL="21754" marR="21754" marT="10877" marB="10877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940236"/>
                  </a:ext>
                </a:extLst>
              </a:tr>
              <a:tr h="493206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==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после преобразования типов 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2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054737"/>
                  </a:ext>
                </a:extLst>
              </a:tr>
              <a:tr h="493206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===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Тождественно 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 и имеет тот же тип.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92605"/>
                  </a:ext>
                </a:extLst>
              </a:tr>
              <a:tr h="493206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!=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Не 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после преобразования типов не 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3D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602103"/>
                  </a:ext>
                </a:extLst>
              </a:tr>
              <a:tr h="493206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&lt;&gt;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Не 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после преобразования типов не 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50227"/>
                  </a:ext>
                </a:extLst>
              </a:tr>
              <a:tr h="493206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!==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Тождественно не 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не 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 или они разных типов.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F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824644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&lt;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Меньше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строго меньше значения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92783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&gt;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Больше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строго больше значения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588190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&lt;=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Меньше или 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меньше или 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3C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171204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&gt;=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Больше или равно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Возвращается </a:t>
                      </a:r>
                      <a:r>
                        <a:rPr lang="ru-RU" sz="1400" b="1" i="0">
                          <a:effectLst/>
                        </a:rPr>
                        <a:t>true</a:t>
                      </a:r>
                      <a:r>
                        <a:rPr lang="ru-RU" sz="1400">
                          <a:effectLst/>
                        </a:rPr>
                        <a:t>, если значение переменной </a:t>
                      </a:r>
                      <a:r>
                        <a:rPr lang="ru-RU" sz="1400" i="1">
                          <a:effectLst/>
                        </a:rPr>
                        <a:t>$a</a:t>
                      </a:r>
                      <a:r>
                        <a:rPr lang="ru-RU" sz="1400">
                          <a:effectLst/>
                        </a:rPr>
                        <a:t> больше или равно значению переменной </a:t>
                      </a:r>
                      <a:r>
                        <a:rPr lang="ru-RU" sz="1400" i="1">
                          <a:effectLst/>
                        </a:rPr>
                        <a:t>$b</a:t>
                      </a:r>
                      <a:r>
                        <a:rPr lang="ru-RU" sz="140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E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20086"/>
                  </a:ext>
                </a:extLst>
              </a:tr>
              <a:tr h="493206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&lt;=&gt; $b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Космический корабль (</a:t>
                      </a:r>
                      <a:r>
                        <a:rPr lang="en-US" sz="1400">
                          <a:effectLst/>
                        </a:rPr>
                        <a:t>spaceship)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Целое число (</a:t>
                      </a:r>
                      <a:r>
                        <a:rPr lang="ru-RU" sz="1400" dirty="0" err="1">
                          <a:effectLst/>
                        </a:rPr>
                        <a:t>int</a:t>
                      </a:r>
                      <a:r>
                        <a:rPr lang="ru-RU" sz="1400" dirty="0">
                          <a:effectLst/>
                        </a:rPr>
                        <a:t>) меньше, больше или равное нулю, когда значение переменной </a:t>
                      </a:r>
                      <a:r>
                        <a:rPr lang="ru-RU" sz="1400" i="1" dirty="0">
                          <a:effectLst/>
                        </a:rPr>
                        <a:t>$a</a:t>
                      </a:r>
                      <a:r>
                        <a:rPr lang="ru-RU" sz="1400" dirty="0">
                          <a:effectLst/>
                        </a:rPr>
                        <a:t> меньше, больше или равно значению переменной </a:t>
                      </a:r>
                      <a:r>
                        <a:rPr lang="ru-RU" sz="1400" i="1" dirty="0">
                          <a:effectLst/>
                        </a:rPr>
                        <a:t>$b</a:t>
                      </a:r>
                      <a:r>
                        <a:rPr lang="ru-RU" sz="1400" dirty="0">
                          <a:effectLst/>
                        </a:rPr>
                        <a:t>.</a:t>
                      </a:r>
                    </a:p>
                  </a:txBody>
                  <a:tcPr marL="21754" marR="21754" marT="10877" marB="10877">
                    <a:lnL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41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7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269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8E83F-5001-6CE3-010B-A4A6A23C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1CC9B706-A5D4-2970-857E-AAA4CA65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Операторы сравнения в примерах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EB028D0-0863-4342-F72F-46BD2D30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3974CC-A6BC-7BC2-6351-CB79053D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95" y="1794541"/>
            <a:ext cx="3705742" cy="4277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3A88CE-B3CE-A20D-22AB-049663B4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02" y="1794541"/>
            <a:ext cx="3553321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59D6-8D4E-BE45-51C7-A3C1DB2E5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A7DC1018-C670-E30E-68EE-C3344538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Сложение плюс присваивание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A8FA2711-32B0-BE58-0447-339410FA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6635CA-0E0F-60CA-4AE4-997C810E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243537"/>
            <a:ext cx="102489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5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06E1-3A43-3E5B-94B3-4BE30C940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47648CFE-5D5A-BD60-BBB3-CE1F164D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Вычитание плюс присваивание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631FB4D8-57D1-5603-4DA8-494705F5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B6F089-3F94-2F94-C627-1D31AFB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229802"/>
            <a:ext cx="103917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47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F4079-42D3-B7FC-2184-98D7F48A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375A7C6-55C4-E187-A178-3DBFA8B4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01" y="373670"/>
            <a:ext cx="9360000" cy="1260000"/>
          </a:xfrm>
        </p:spPr>
        <p:txBody>
          <a:bodyPr/>
          <a:lstStyle/>
          <a:p>
            <a:r>
              <a:rPr lang="ru-RU" dirty="0"/>
              <a:t>Деление плюс присваивание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A35E781-04CF-136B-6BAD-8C0577FE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A27EC-E3A9-AD35-3821-7AB23799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" y="2269057"/>
            <a:ext cx="106775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03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B7BF-6148-5C43-8DFC-3E11ED0C0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6B6A9F06-63F9-651D-7CBA-CEA101B0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01" y="373670"/>
            <a:ext cx="9360000" cy="1260000"/>
          </a:xfrm>
        </p:spPr>
        <p:txBody>
          <a:bodyPr/>
          <a:lstStyle/>
          <a:p>
            <a:r>
              <a:rPr lang="ru-RU" dirty="0"/>
              <a:t>Умножение плюс присваивание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BAA90E6-A488-FF37-BADA-7648EE0D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00F394-11DC-DC56-C30F-FDCB0FFC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1" y="2198005"/>
            <a:ext cx="103251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7" y="2092325"/>
            <a:ext cx="9360000" cy="267335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Понимать синтаксис </a:t>
            </a:r>
            <a:r>
              <a:rPr lang="en-US" dirty="0"/>
              <a:t>PHP</a:t>
            </a:r>
          </a:p>
          <a:p>
            <a:r>
              <a:rPr lang="ru-RU" dirty="0"/>
              <a:t>Использовать условные операторы</a:t>
            </a:r>
          </a:p>
          <a:p>
            <a:r>
              <a:rPr lang="ru-RU" dirty="0"/>
              <a:t>Работать с циклическими операторами</a:t>
            </a:r>
          </a:p>
          <a:p>
            <a:r>
              <a:rPr lang="ru-RU" dirty="0"/>
              <a:t>Создавать и использовать функции</a:t>
            </a:r>
          </a:p>
          <a:p>
            <a:r>
              <a:rPr lang="ru-RU" dirty="0"/>
              <a:t>Генерировать динамически </a:t>
            </a:r>
            <a:r>
              <a:rPr lang="en-US" dirty="0"/>
              <a:t>HTML </a:t>
            </a:r>
            <a:r>
              <a:rPr lang="ru-RU" dirty="0"/>
              <a:t>средствами </a:t>
            </a:r>
            <a:r>
              <a:rPr lang="en-US" dirty="0"/>
              <a:t>PHP</a:t>
            </a:r>
            <a:endParaRPr lang="ru-RU" dirty="0"/>
          </a:p>
          <a:p>
            <a:r>
              <a:rPr lang="ru-RU" dirty="0"/>
              <a:t>Обрабатывать формы</a:t>
            </a:r>
          </a:p>
          <a:p>
            <a:r>
              <a:rPr lang="ru-RU" dirty="0"/>
              <a:t>Использовать </a:t>
            </a:r>
            <a:r>
              <a:rPr lang="en-US" dirty="0"/>
              <a:t>PHP-</a:t>
            </a:r>
            <a:r>
              <a:rPr lang="ru-RU" dirty="0"/>
              <a:t>сессии</a:t>
            </a:r>
          </a:p>
          <a:p>
            <a:r>
              <a:rPr lang="ru-RU" dirty="0"/>
              <a:t>Выполнять </a:t>
            </a:r>
            <a:r>
              <a:rPr lang="en-US" dirty="0"/>
              <a:t>SQL</a:t>
            </a:r>
            <a:r>
              <a:rPr lang="ru-RU" dirty="0"/>
              <a:t>-запросы из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96C4-72C6-5BB0-D5B2-75A6EDAB5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62C67825-F70C-746C-2602-A956B5ED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значения и присваивание в ту же самую переменную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9897804-4F70-4F9A-3A5E-3FEE6DB9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CC5E20-DF86-19F9-CF40-4107AEBC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187501"/>
            <a:ext cx="102012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45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427D6-346F-398A-C3B4-FB58B237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A9EA49-356F-D4E1-5C8C-A2AE31B8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Более короткий вариант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F11E04D-52DB-41A7-144C-D439A6D4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DC1318-6E01-7EFE-23E5-BCDA0128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243538"/>
            <a:ext cx="100679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78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5BE4-8BDE-9B18-9BD7-7EA8415A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FB0F65F-E4CD-DC59-9079-45BA913A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83" y="236937"/>
            <a:ext cx="9924848" cy="1260000"/>
          </a:xfrm>
        </p:spPr>
        <p:txBody>
          <a:bodyPr/>
          <a:lstStyle/>
          <a:p>
            <a:r>
              <a:rPr lang="ru-RU" dirty="0"/>
              <a:t>Операторы арифметического присваивания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F447905-6AC9-CDBC-449D-7ACE6661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42</a:t>
            </a:fld>
            <a:endParaRPr lang="ru-RU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7444DD0-ED16-AD2B-7003-29E285B1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02786"/>
              </p:ext>
            </p:extLst>
          </p:nvPr>
        </p:nvGraphicFramePr>
        <p:xfrm>
          <a:off x="595343" y="2205290"/>
          <a:ext cx="9625428" cy="3716944"/>
        </p:xfrm>
        <a:graphic>
          <a:graphicData uri="http://schemas.openxmlformats.org/drawingml/2006/table">
            <a:tbl>
              <a:tblPr/>
              <a:tblGrid>
                <a:gridCol w="3208476">
                  <a:extLst>
                    <a:ext uri="{9D8B030D-6E8A-4147-A177-3AD203B41FA5}">
                      <a16:colId xmlns:a16="http://schemas.microsoft.com/office/drawing/2014/main" val="1911555478"/>
                    </a:ext>
                  </a:extLst>
                </a:gridCol>
                <a:gridCol w="3208476">
                  <a:extLst>
                    <a:ext uri="{9D8B030D-6E8A-4147-A177-3AD203B41FA5}">
                      <a16:colId xmlns:a16="http://schemas.microsoft.com/office/drawing/2014/main" val="3382594100"/>
                    </a:ext>
                  </a:extLst>
                </a:gridCol>
                <a:gridCol w="3208476">
                  <a:extLst>
                    <a:ext uri="{9D8B030D-6E8A-4147-A177-3AD203B41FA5}">
                      <a16:colId xmlns:a16="http://schemas.microsoft.com/office/drawing/2014/main" val="595898503"/>
                    </a:ext>
                  </a:extLst>
                </a:gridCol>
              </a:tblGrid>
              <a:tr h="530992"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</a:rPr>
                        <a:t>Пример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</a:rPr>
                        <a:t>Эквивалент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</a:rPr>
                        <a:t>Операция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158210"/>
                  </a:ext>
                </a:extLst>
              </a:tr>
              <a:tr h="53099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+=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= $a +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Сложение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14759"/>
                  </a:ext>
                </a:extLst>
              </a:tr>
              <a:tr h="53099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-=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$a = $a -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Вычитание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222129"/>
                  </a:ext>
                </a:extLst>
              </a:tr>
              <a:tr h="53099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*=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= $a *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Умножение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99320"/>
                  </a:ext>
                </a:extLst>
              </a:tr>
              <a:tr h="53099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/=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= $a /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Деление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DD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721447"/>
                  </a:ext>
                </a:extLst>
              </a:tr>
              <a:tr h="530992">
                <a:tc>
                  <a:txBody>
                    <a:bodyPr/>
                    <a:lstStyle/>
                    <a:p>
                      <a:pPr fontAlgn="t"/>
                      <a:r>
                        <a:rPr lang="en-US" sz="2000" b="1">
                          <a:effectLst/>
                        </a:rPr>
                        <a:t>$a %=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= $a %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effectLst/>
                        </a:rPr>
                        <a:t>Модуль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922477"/>
                  </a:ext>
                </a:extLst>
              </a:tr>
              <a:tr h="530992">
                <a:tc>
                  <a:txBody>
                    <a:bodyPr/>
                    <a:lstStyle/>
                    <a:p>
                      <a:pPr fontAlgn="t"/>
                      <a:r>
                        <a:rPr lang="en-US" sz="2000" b="1" dirty="0">
                          <a:effectLst/>
                        </a:rPr>
                        <a:t>$a **=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$a = $a ** $b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effectLst/>
                        </a:rPr>
                        <a:t>Возведение в степень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E3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80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861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C719-0F7D-0867-0E12-C4953E81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676FD7D-4431-6FA5-238C-41E12C7D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83" y="236937"/>
            <a:ext cx="9924848" cy="1260000"/>
          </a:xfrm>
        </p:spPr>
        <p:txBody>
          <a:bodyPr/>
          <a:lstStyle/>
          <a:p>
            <a:r>
              <a:rPr lang="ru-RU" dirty="0">
                <a:latin typeface="Century Gothic" panose="020B0502020202020204" pitchFamily="34" charset="0"/>
              </a:rPr>
              <a:t>Операторы инкремента и декремента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7BA6DC4-1AD2-09D0-6216-2D491906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3" name="Объект 30">
            <a:extLst>
              <a:ext uri="{FF2B5EF4-FFF2-40B4-BE49-F238E27FC236}">
                <a16:creationId xmlns:a16="http://schemas.microsoft.com/office/drawing/2014/main" id="{459253DB-D77C-B007-0A44-41C5246E18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5383" y="1420025"/>
            <a:ext cx="9360000" cy="1110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entury Gothic" panose="020B0502020202020204" pitchFamily="34" charset="0"/>
              </a:rPr>
              <a:t>PHP поддерживает префиксные и постфиксные операторы инкремента и декремента. Эти унарные операторы разрешают увеличивать или уменьшать значение </a:t>
            </a:r>
            <a:r>
              <a:rPr lang="ru-RU" b="1" dirty="0">
                <a:solidFill>
                  <a:srgbClr val="FF0000"/>
                </a:solidFill>
                <a:latin typeface="Century Gothic" panose="020B0502020202020204" pitchFamily="34" charset="0"/>
              </a:rPr>
              <a:t>на единицу</a:t>
            </a:r>
            <a:r>
              <a:rPr lang="ru-RU" dirty="0">
                <a:latin typeface="Century Gothic" panose="020B0502020202020204" pitchFamily="34" charset="0"/>
              </a:rPr>
              <a:t>.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F37180A-91C9-833E-2C61-9D4D0EE8B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04866"/>
              </p:ext>
            </p:extLst>
          </p:nvPr>
        </p:nvGraphicFramePr>
        <p:xfrm>
          <a:off x="475383" y="2530670"/>
          <a:ext cx="9339727" cy="3845934"/>
        </p:xfrm>
        <a:graphic>
          <a:graphicData uri="http://schemas.openxmlformats.org/drawingml/2006/table">
            <a:tbl>
              <a:tblPr/>
              <a:tblGrid>
                <a:gridCol w="3099793">
                  <a:extLst>
                    <a:ext uri="{9D8B030D-6E8A-4147-A177-3AD203B41FA5}">
                      <a16:colId xmlns:a16="http://schemas.microsoft.com/office/drawing/2014/main" val="2847345189"/>
                    </a:ext>
                  </a:extLst>
                </a:gridCol>
                <a:gridCol w="3119967">
                  <a:extLst>
                    <a:ext uri="{9D8B030D-6E8A-4147-A177-3AD203B41FA5}">
                      <a16:colId xmlns:a16="http://schemas.microsoft.com/office/drawing/2014/main" val="70324891"/>
                    </a:ext>
                  </a:extLst>
                </a:gridCol>
                <a:gridCol w="3119967">
                  <a:extLst>
                    <a:ext uri="{9D8B030D-6E8A-4147-A177-3AD203B41FA5}">
                      <a16:colId xmlns:a16="http://schemas.microsoft.com/office/drawing/2014/main" val="2385208897"/>
                    </a:ext>
                  </a:extLst>
                </a:gridCol>
              </a:tblGrid>
              <a:tr h="349630"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  <a:latin typeface="Century Gothic" panose="020B0502020202020204" pitchFamily="34" charset="0"/>
                        </a:rPr>
                        <a:t>Пример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>
                          <a:effectLst/>
                          <a:latin typeface="Century Gothic" panose="020B0502020202020204" pitchFamily="34" charset="0"/>
                        </a:rPr>
                        <a:t>Название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700" dirty="0">
                          <a:effectLst/>
                          <a:latin typeface="Century Gothic" panose="020B0502020202020204" pitchFamily="34" charset="0"/>
                        </a:rPr>
                        <a:t>Действие</a:t>
                      </a:r>
                    </a:p>
                  </a:txBody>
                  <a:tcPr marL="87408" marR="87408" marT="43704" marB="43704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357107"/>
                  </a:ext>
                </a:extLst>
              </a:tr>
              <a:tr h="874076">
                <a:tc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Century Gothic" panose="020B0502020202020204" pitchFamily="34" charset="0"/>
                        </a:rPr>
                        <a:t>++$a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Префиксный инкремент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Увеличивает </a:t>
                      </a:r>
                      <a:r>
                        <a:rPr lang="ru-RU" sz="17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 на единицу, затем возвращает значение </a:t>
                      </a:r>
                      <a:r>
                        <a:rPr lang="ru-RU" sz="17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9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06790"/>
                  </a:ext>
                </a:extLst>
              </a:tr>
              <a:tr h="874076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effectLst/>
                          <a:latin typeface="Century Gothic" panose="020B0502020202020204" pitchFamily="34" charset="0"/>
                        </a:rPr>
                        <a:t>$a++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Постфиксный инкремент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Возвращает значение </a:t>
                      </a:r>
                      <a:r>
                        <a:rPr lang="ru-RU" sz="17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, затем увеличивает </a:t>
                      </a:r>
                      <a:r>
                        <a:rPr lang="ru-RU" sz="17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 на единицу.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14160"/>
                  </a:ext>
                </a:extLst>
              </a:tr>
              <a:tr h="874076">
                <a:tc>
                  <a:txBody>
                    <a:bodyPr/>
                    <a:lstStyle/>
                    <a:p>
                      <a:pPr fontAlgn="t"/>
                      <a:r>
                        <a:rPr lang="en-US" sz="1700" b="1">
                          <a:effectLst/>
                          <a:latin typeface="Century Gothic" panose="020B0502020202020204" pitchFamily="34" charset="0"/>
                        </a:rPr>
                        <a:t>--$a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Префиксный декремент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Уменьшает </a:t>
                      </a:r>
                      <a:r>
                        <a:rPr lang="ru-RU" sz="17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 на единицу, затем возвращает значение </a:t>
                      </a:r>
                      <a:r>
                        <a:rPr lang="ru-RU" sz="17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D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89851"/>
                  </a:ext>
                </a:extLst>
              </a:tr>
              <a:tr h="874076">
                <a:tc>
                  <a:txBody>
                    <a:bodyPr/>
                    <a:lstStyle/>
                    <a:p>
                      <a:pPr fontAlgn="t"/>
                      <a:r>
                        <a:rPr lang="en-US" sz="1700" b="1" dirty="0">
                          <a:effectLst/>
                          <a:latin typeface="Century Gothic" panose="020B0502020202020204" pitchFamily="34" charset="0"/>
                        </a:rPr>
                        <a:t>$a--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Постфиксный декремент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Возвращает значение </a:t>
                      </a:r>
                      <a:r>
                        <a:rPr lang="ru-RU" sz="17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, затем уменьшает </a:t>
                      </a:r>
                      <a:r>
                        <a:rPr lang="ru-RU" sz="17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$a</a:t>
                      </a:r>
                      <a:r>
                        <a:rPr lang="ru-RU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anose="020B0502020202020204" pitchFamily="34" charset="0"/>
                        </a:rPr>
                        <a:t> на единицу.</a:t>
                      </a:r>
                    </a:p>
                  </a:txBody>
                  <a:tcPr marL="87408" marR="87408" marT="43704" marB="43704">
                    <a:lnL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4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9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78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4AC4-67E3-E4B7-F62E-B1EF23AB3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8582E7B0-55F3-53E4-49FE-7EFD2303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Инкремент и декремент в действии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807BD2C7-EA15-D99D-C5B1-61A18485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C8C9CE-1DF5-77AE-20B4-63B26543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1697185"/>
            <a:ext cx="4200525" cy="23526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8E10AE2-417A-7B02-8CA5-BFFDA75F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55" y="1697185"/>
            <a:ext cx="4067175" cy="23717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1D00BE-FF0A-F72A-8ABA-72E36CEA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35" y="4274480"/>
            <a:ext cx="4200525" cy="23431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ED66279-BD85-E67F-E451-BD5563920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655" y="4298292"/>
            <a:ext cx="40671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49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в цепочке курсов о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6286" y="1934942"/>
            <a:ext cx="9360000" cy="26733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PHP8 </a:t>
            </a:r>
            <a:r>
              <a:rPr lang="ru-RU" sz="2400" dirty="0">
                <a:solidFill>
                  <a:srgbClr val="FF0000"/>
                </a:solidFill>
              </a:rPr>
              <a:t>часть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1. Основы </a:t>
            </a:r>
            <a:r>
              <a:rPr lang="en-US" sz="2400" dirty="0">
                <a:solidFill>
                  <a:srgbClr val="FF0000"/>
                </a:solidFill>
              </a:rPr>
              <a:t>PHP8</a:t>
            </a:r>
            <a:endParaRPr lang="ru-RU" sz="2400" dirty="0">
              <a:solidFill>
                <a:srgbClr val="FF0000"/>
              </a:solidFill>
            </a:endParaRP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2</a:t>
            </a:r>
            <a:r>
              <a:rPr lang="ru-RU" sz="2400" dirty="0"/>
              <a:t>. Объектно-ориентированная разработка 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3. Создание сервисов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4. Профессиональная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139475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6000" y="1944778"/>
            <a:ext cx="9360000" cy="4492852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+mj-lt"/>
              </a:rPr>
              <a:t>Введение в язык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Что такое PHP?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Зачем использовать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PHP?</a:t>
            </a: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PHP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и сервер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Синтаксис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Операторы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Переменные и константы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Типы данных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DE3A6-F507-028C-2FA8-05591D76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1E26EA5-6E1F-C1D0-81FB-163143F1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PHP?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C25B4582-5453-C275-9AC9-B237DBA4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2212290F-05F2-C6B2-C68D-7B8FEC57D4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PHP – </a:t>
            </a:r>
            <a:r>
              <a:rPr lang="ru-RU" dirty="0"/>
              <a:t>это популярный язык программирования, особенно подходящий для веб-разработки.</a:t>
            </a:r>
          </a:p>
          <a:p>
            <a:r>
              <a:rPr lang="ru-RU" dirty="0"/>
              <a:t>PHP специально сконструирован для веб-разработок и его код может внедряться непосредственно в HTML.</a:t>
            </a:r>
          </a:p>
          <a:p>
            <a:r>
              <a:rPr lang="ru-RU" dirty="0"/>
              <a:t>PHP отличается от JavaScript тем, что PHP-скрипты выполняются на сервере и генерируют HTML, который посылается клиенту.</a:t>
            </a:r>
          </a:p>
          <a:p>
            <a:r>
              <a:rPr lang="ru-RU" dirty="0"/>
              <a:t>PHP крайне прост для освоения (в сравнении с другими языками), но вместе с тем способен удовлетворить запросы профессиональных программистов.</a:t>
            </a:r>
            <a:endParaRPr lang="en-US" dirty="0"/>
          </a:p>
          <a:p>
            <a:r>
              <a:rPr lang="ru-RU" dirty="0"/>
              <a:t>Подробнее можно почитать в </a:t>
            </a:r>
            <a:r>
              <a:rPr lang="ru-RU" dirty="0">
                <a:hlinkClick r:id="rId2"/>
              </a:rPr>
              <a:t>документации</a:t>
            </a:r>
            <a:r>
              <a:rPr lang="ru-RU" dirty="0"/>
              <a:t>, к которой мы будем постоянно обращаться в рамках курса.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20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EC69E-E1BF-A1DD-ECA5-D4920C022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0D9D27A3-7E4C-8692-2073-5BB823C9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может </a:t>
            </a:r>
            <a:r>
              <a:rPr lang="en-US" dirty="0"/>
              <a:t>PHP?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7E8EE698-3ACC-D30A-5432-13972533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E5199FED-37A6-6462-6FDC-FEBB885E2E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19" y="1506072"/>
            <a:ext cx="10562516" cy="5111558"/>
          </a:xfrm>
        </p:spPr>
        <p:txBody>
          <a:bodyPr>
            <a:normAutofit/>
          </a:bodyPr>
          <a:lstStyle/>
          <a:p>
            <a:r>
              <a:rPr lang="ru-RU" dirty="0"/>
              <a:t>Основная область применения – это создание скриптов для выполнения на стороне сервера.</a:t>
            </a:r>
          </a:p>
          <a:p>
            <a:r>
              <a:rPr lang="ru-RU" dirty="0"/>
              <a:t>Одна из основных возможностей </a:t>
            </a:r>
            <a:r>
              <a:rPr lang="en-US" dirty="0"/>
              <a:t>PHP – </a:t>
            </a:r>
            <a:r>
              <a:rPr lang="ru-RU" dirty="0"/>
              <a:t>это генерирование динамических страниц путем формирование текста, в том числе и в формате </a:t>
            </a:r>
            <a:r>
              <a:rPr lang="en-US" dirty="0"/>
              <a:t>HTML</a:t>
            </a:r>
            <a:r>
              <a:rPr lang="ru-RU" dirty="0"/>
              <a:t>.</a:t>
            </a:r>
          </a:p>
          <a:p>
            <a:r>
              <a:rPr lang="ru-RU" dirty="0"/>
              <a:t>Другая значительная возможность языка – это поддержка </a:t>
            </a:r>
            <a:r>
              <a:rPr lang="ru-RU" dirty="0">
                <a:hlinkClick r:id="rId2"/>
              </a:rPr>
              <a:t>широкого спектра баз данных</a:t>
            </a:r>
            <a:r>
              <a:rPr lang="ru-RU" dirty="0"/>
              <a:t>. Создать скрипт, использующий базы данных, - невероятно просто.</a:t>
            </a:r>
          </a:p>
          <a:p>
            <a:r>
              <a:rPr lang="ru-RU" dirty="0"/>
              <a:t>PHP имеет много возможностей по </a:t>
            </a:r>
            <a:r>
              <a:rPr lang="ru-RU" dirty="0">
                <a:hlinkClick r:id="rId3"/>
              </a:rPr>
              <a:t>обработке текста</a:t>
            </a:r>
            <a:r>
              <a:rPr lang="ru-RU" dirty="0"/>
              <a:t> включая </a:t>
            </a:r>
            <a:r>
              <a:rPr lang="ru-RU" dirty="0">
                <a:hlinkClick r:id="rId4"/>
              </a:rPr>
              <a:t>регулярные выражения</a:t>
            </a:r>
            <a:r>
              <a:rPr lang="ru-RU" dirty="0"/>
              <a:t>.</a:t>
            </a:r>
          </a:p>
          <a:p>
            <a:r>
              <a:rPr lang="ru-RU" dirty="0"/>
              <a:t>Очень</a:t>
            </a:r>
            <a:r>
              <a:rPr lang="en-US" dirty="0"/>
              <a:t> </a:t>
            </a:r>
            <a:r>
              <a:rPr lang="ru-RU" dirty="0"/>
              <a:t>часто </a:t>
            </a:r>
            <a:r>
              <a:rPr lang="en-US" dirty="0"/>
              <a:t>PHP </a:t>
            </a:r>
            <a:r>
              <a:rPr lang="ru-RU" dirty="0"/>
              <a:t>берет данные от клиента, обрабатывает их и производит модификации в базе данных, либо берет данные из БД и формирует на основе выборки </a:t>
            </a:r>
            <a:r>
              <a:rPr lang="en-US" dirty="0"/>
              <a:t>HTML-</a:t>
            </a:r>
            <a:r>
              <a:rPr lang="ru-RU" dirty="0"/>
              <a:t>разметку</a:t>
            </a:r>
            <a:r>
              <a:rPr lang="en-US" dirty="0"/>
              <a:t>.</a:t>
            </a:r>
          </a:p>
          <a:p>
            <a:r>
              <a:rPr lang="ru-RU" dirty="0"/>
              <a:t> PHP доступен для большинства операционных систем, включая Linux</a:t>
            </a:r>
            <a:r>
              <a:rPr lang="en-US" dirty="0"/>
              <a:t>.</a:t>
            </a:r>
            <a:r>
              <a:rPr lang="ru-RU" dirty="0"/>
              <a:t> Также в PHP включена поддержка большинства современных веб-серверов, таких как Apache и </a:t>
            </a:r>
            <a:r>
              <a:rPr lang="en-US" dirty="0"/>
              <a:t>Nginx. </a:t>
            </a:r>
          </a:p>
          <a:p>
            <a:r>
              <a:rPr lang="ru-RU" dirty="0"/>
              <a:t>Полный список возможностей </a:t>
            </a:r>
            <a:r>
              <a:rPr lang="en-US" dirty="0"/>
              <a:t>PHP </a:t>
            </a:r>
            <a:r>
              <a:rPr lang="ru-RU" dirty="0"/>
              <a:t>можно посмотреть в </a:t>
            </a:r>
            <a:r>
              <a:rPr lang="ru-RU" dirty="0">
                <a:hlinkClick r:id="rId5"/>
              </a:rPr>
              <a:t>документации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16160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2022</Words>
  <Application>Microsoft Office PowerPoint</Application>
  <PresentationFormat>Широкоэкранный</PresentationFormat>
  <Paragraphs>326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Open Sans</vt:lpstr>
      <vt:lpstr>Wingdings 3</vt:lpstr>
      <vt:lpstr>Calibri</vt:lpstr>
      <vt:lpstr>Fira Sans</vt:lpstr>
      <vt:lpstr>Arial</vt:lpstr>
      <vt:lpstr>Century Gothic</vt:lpstr>
      <vt:lpstr>Aptos</vt:lpstr>
      <vt:lpstr>Тема Office</vt:lpstr>
      <vt:lpstr>О преподавателе</vt:lpstr>
      <vt:lpstr>Описание курса</vt:lpstr>
      <vt:lpstr>Предварительная подготовка</vt:lpstr>
      <vt:lpstr>В рамках курса мы научимся:</vt:lpstr>
      <vt:lpstr>Место в цепочке курсов о PHP</vt:lpstr>
      <vt:lpstr>Введение в PHP</vt:lpstr>
      <vt:lpstr>В этом модуле мы рассмотрим:</vt:lpstr>
      <vt:lpstr>Что такое PHP?</vt:lpstr>
      <vt:lpstr>Что может PHP?</vt:lpstr>
      <vt:lpstr>PHP и веб-сервер</vt:lpstr>
      <vt:lpstr>Более комплексная картина взаимодействия клиента и сервера</vt:lpstr>
      <vt:lpstr>Локальная разработка на PHP</vt:lpstr>
      <vt:lpstr>Текстовые редакторы для работы с PHP</vt:lpstr>
      <vt:lpstr>Переменные в PHP</vt:lpstr>
      <vt:lpstr>Правила именования переменных в PHP</vt:lpstr>
      <vt:lpstr>Синтаксис объявления переменных в PHP</vt:lpstr>
      <vt:lpstr>Открывающие и закрывающие теги PHP</vt:lpstr>
      <vt:lpstr>Первый скрипт на PHP</vt:lpstr>
      <vt:lpstr>Простые (скалярные) типы данных в PHP</vt:lpstr>
      <vt:lpstr>Целые числа (int, integer)  </vt:lpstr>
      <vt:lpstr>Числа с плавающей точкой (float, double)</vt:lpstr>
      <vt:lpstr>Строки (string)</vt:lpstr>
      <vt:lpstr>Строки (string)</vt:lpstr>
      <vt:lpstr>Формирование строки и вывод в документ</vt:lpstr>
      <vt:lpstr>Логический (булев) тип данных (bool)</vt:lpstr>
      <vt:lpstr>Специальный тип null</vt:lpstr>
      <vt:lpstr>Массивы</vt:lpstr>
      <vt:lpstr>Массивы: упорядоченные коллекции данных</vt:lpstr>
      <vt:lpstr>Массивы</vt:lpstr>
      <vt:lpstr>Константы в PHP</vt:lpstr>
      <vt:lpstr>Арифметические операции в PHP</vt:lpstr>
      <vt:lpstr>Арифметические операции в PHP</vt:lpstr>
      <vt:lpstr>Операция присваивания (=) в PHP</vt:lpstr>
      <vt:lpstr>Операторы сравнения в PHP</vt:lpstr>
      <vt:lpstr>Операторы сравнения в примерах</vt:lpstr>
      <vt:lpstr>Сложение плюс присваивание</vt:lpstr>
      <vt:lpstr>Вычитание плюс присваивание</vt:lpstr>
      <vt:lpstr>Деление плюс присваивание</vt:lpstr>
      <vt:lpstr>Умножение плюс присваивание</vt:lpstr>
      <vt:lpstr>Изменение значения и присваивание в ту же самую переменную</vt:lpstr>
      <vt:lpstr>Более короткий вариант</vt:lpstr>
      <vt:lpstr>Операторы арифметического присваивания</vt:lpstr>
      <vt:lpstr>Операторы инкремента и декремента </vt:lpstr>
      <vt:lpstr>Инкремент и декремент в действии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113</cp:revision>
  <dcterms:created xsi:type="dcterms:W3CDTF">2023-04-14T11:23:01Z</dcterms:created>
  <dcterms:modified xsi:type="dcterms:W3CDTF">2024-10-21T12:57:54Z</dcterms:modified>
</cp:coreProperties>
</file>